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5" r:id="rId30"/>
    <p:sldId id="286" r:id="rId31"/>
    <p:sldId id="287" r:id="rId32"/>
    <p:sldId id="288" r:id="rId33"/>
    <p:sldId id="289" r:id="rId34"/>
    <p:sldId id="290" r:id="rId35"/>
    <p:sldId id="292" r:id="rId36"/>
    <p:sldId id="293" r:id="rId37"/>
    <p:sldId id="294" r:id="rId38"/>
    <p:sldId id="295" r:id="rId39"/>
    <p:sldId id="296" r:id="rId40"/>
    <p:sldId id="291" r:id="rId41"/>
    <p:sldId id="297" r:id="rId42"/>
    <p:sldId id="298" r:id="rId43"/>
    <p:sldId id="299" r:id="rId44"/>
    <p:sldId id="301" r:id="rId45"/>
    <p:sldId id="300" r:id="rId46"/>
    <p:sldId id="303" r:id="rId47"/>
    <p:sldId id="302" r:id="rId48"/>
    <p:sldId id="306" r:id="rId49"/>
    <p:sldId id="304" r:id="rId50"/>
    <p:sldId id="305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600" autoAdjust="0"/>
    <p:restoredTop sz="94660"/>
  </p:normalViewPr>
  <p:slideViewPr>
    <p:cSldViewPr snapToGrid="0" snapToObjects="1">
      <p:cViewPr varScale="1">
        <p:scale>
          <a:sx n="111" d="100"/>
          <a:sy n="111" d="100"/>
        </p:scale>
        <p:origin x="-98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emmatimminsschiffman:Dropbox:Lab:Emma:TA%20093011.xlsx" TargetMode="External"/><Relationship Id="rId2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emmatimminsschiffman:Dropbox:Lab:Emma:TA%20093011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TA 9/28/11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Sheet1!$D$2:$D$34</c:f>
              <c:strCache>
                <c:ptCount val="33"/>
                <c:pt idx="0">
                  <c:v>start_</c:v>
                </c:pt>
                <c:pt idx="1">
                  <c:v>start_</c:v>
                </c:pt>
                <c:pt idx="2">
                  <c:v>start_</c:v>
                </c:pt>
                <c:pt idx="3">
                  <c:v>start_</c:v>
                </c:pt>
                <c:pt idx="4">
                  <c:v>clam_5</c:v>
                </c:pt>
                <c:pt idx="5">
                  <c:v>clam_5</c:v>
                </c:pt>
                <c:pt idx="6">
                  <c:v>clam_10</c:v>
                </c:pt>
                <c:pt idx="7">
                  <c:v>clam_10</c:v>
                </c:pt>
                <c:pt idx="8">
                  <c:v>control_</c:v>
                </c:pt>
                <c:pt idx="9">
                  <c:v>oyster_4</c:v>
                </c:pt>
                <c:pt idx="10">
                  <c:v>oyster_4</c:v>
                </c:pt>
                <c:pt idx="11">
                  <c:v>oyster_4</c:v>
                </c:pt>
                <c:pt idx="12">
                  <c:v>oyster_4</c:v>
                </c:pt>
                <c:pt idx="13">
                  <c:v>oyster_8</c:v>
                </c:pt>
                <c:pt idx="14">
                  <c:v>oyster_8</c:v>
                </c:pt>
                <c:pt idx="15">
                  <c:v>source_</c:v>
                </c:pt>
                <c:pt idx="16">
                  <c:v>source_</c:v>
                </c:pt>
                <c:pt idx="17">
                  <c:v>clam_5</c:v>
                </c:pt>
                <c:pt idx="18">
                  <c:v>clam_5</c:v>
                </c:pt>
                <c:pt idx="19">
                  <c:v>clam_5</c:v>
                </c:pt>
                <c:pt idx="20">
                  <c:v>clam_5</c:v>
                </c:pt>
                <c:pt idx="21">
                  <c:v>clam_10</c:v>
                </c:pt>
                <c:pt idx="22">
                  <c:v>clam_10</c:v>
                </c:pt>
                <c:pt idx="23">
                  <c:v>clam_10</c:v>
                </c:pt>
                <c:pt idx="24">
                  <c:v>clam_10</c:v>
                </c:pt>
                <c:pt idx="25">
                  <c:v>oyster_4</c:v>
                </c:pt>
                <c:pt idx="26">
                  <c:v>oyster_4</c:v>
                </c:pt>
                <c:pt idx="27">
                  <c:v>oyster_4</c:v>
                </c:pt>
                <c:pt idx="28">
                  <c:v>oyster_4</c:v>
                </c:pt>
                <c:pt idx="29">
                  <c:v>oyster_8</c:v>
                </c:pt>
                <c:pt idx="30">
                  <c:v>oyster_8</c:v>
                </c:pt>
                <c:pt idx="31">
                  <c:v>oyster_8</c:v>
                </c:pt>
                <c:pt idx="32">
                  <c:v>oyster_8</c:v>
                </c:pt>
              </c:strCache>
            </c:strRef>
          </c:cat>
          <c:val>
            <c:numRef>
              <c:f>Sheet1!$I$2:$I$18</c:f>
              <c:numCache>
                <c:formatCode>General</c:formatCode>
                <c:ptCount val="17"/>
                <c:pt idx="0">
                  <c:v>2049.58</c:v>
                </c:pt>
                <c:pt idx="1">
                  <c:v>2050.32</c:v>
                </c:pt>
                <c:pt idx="2">
                  <c:v>2045.93</c:v>
                </c:pt>
                <c:pt idx="3">
                  <c:v>2048.95</c:v>
                </c:pt>
                <c:pt idx="4">
                  <c:v>2094.42</c:v>
                </c:pt>
                <c:pt idx="5">
                  <c:v>2074.45</c:v>
                </c:pt>
                <c:pt idx="6">
                  <c:v>2059.71</c:v>
                </c:pt>
                <c:pt idx="7">
                  <c:v>2060.08</c:v>
                </c:pt>
                <c:pt idx="8">
                  <c:v>2050.53</c:v>
                </c:pt>
                <c:pt idx="9">
                  <c:v>1758.44</c:v>
                </c:pt>
                <c:pt idx="10">
                  <c:v>1769.06</c:v>
                </c:pt>
                <c:pt idx="11">
                  <c:v>1771.82</c:v>
                </c:pt>
                <c:pt idx="12">
                  <c:v>1767.92</c:v>
                </c:pt>
                <c:pt idx="13">
                  <c:v>1884.84</c:v>
                </c:pt>
                <c:pt idx="14">
                  <c:v>1810.81</c:v>
                </c:pt>
                <c:pt idx="15">
                  <c:v>2061.13</c:v>
                </c:pt>
                <c:pt idx="16">
                  <c:v>2078.31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62496696"/>
        <c:axId val="562501880"/>
      </c:barChart>
      <c:catAx>
        <c:axId val="5624966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sample_density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562501880"/>
        <c:crosses val="autoZero"/>
        <c:auto val="1"/>
        <c:lblAlgn val="ctr"/>
        <c:lblOffset val="100"/>
        <c:noMultiLvlLbl val="0"/>
      </c:catAx>
      <c:valAx>
        <c:axId val="56250188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Total Alkalinity (µmol/kg)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56249669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1"/>
    </mc:Choice>
    <mc:Fallback>
      <c:style val="21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TA 9/29/11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(Sheet1!$D$2:$D$5,Sheet1!$D$19:$D$34)</c:f>
              <c:strCache>
                <c:ptCount val="20"/>
                <c:pt idx="0">
                  <c:v>start_</c:v>
                </c:pt>
                <c:pt idx="1">
                  <c:v>start_</c:v>
                </c:pt>
                <c:pt idx="2">
                  <c:v>start_</c:v>
                </c:pt>
                <c:pt idx="3">
                  <c:v>start_</c:v>
                </c:pt>
                <c:pt idx="4">
                  <c:v>clam_5</c:v>
                </c:pt>
                <c:pt idx="5">
                  <c:v>clam_5</c:v>
                </c:pt>
                <c:pt idx="6">
                  <c:v>clam_5</c:v>
                </c:pt>
                <c:pt idx="7">
                  <c:v>clam_5</c:v>
                </c:pt>
                <c:pt idx="8">
                  <c:v>clam_10</c:v>
                </c:pt>
                <c:pt idx="9">
                  <c:v>clam_10</c:v>
                </c:pt>
                <c:pt idx="10">
                  <c:v>clam_10</c:v>
                </c:pt>
                <c:pt idx="11">
                  <c:v>clam_10</c:v>
                </c:pt>
                <c:pt idx="12">
                  <c:v>oyster_4</c:v>
                </c:pt>
                <c:pt idx="13">
                  <c:v>oyster_4</c:v>
                </c:pt>
                <c:pt idx="14">
                  <c:v>oyster_4</c:v>
                </c:pt>
                <c:pt idx="15">
                  <c:v>oyster_4</c:v>
                </c:pt>
                <c:pt idx="16">
                  <c:v>oyster_8</c:v>
                </c:pt>
                <c:pt idx="17">
                  <c:v>oyster_8</c:v>
                </c:pt>
                <c:pt idx="18">
                  <c:v>oyster_8</c:v>
                </c:pt>
                <c:pt idx="19">
                  <c:v>oyster_8</c:v>
                </c:pt>
              </c:strCache>
            </c:strRef>
          </c:cat>
          <c:val>
            <c:numRef>
              <c:f>(Sheet1!$I$2:$I$5,Sheet1!$I$19:$I$34)</c:f>
              <c:numCache>
                <c:formatCode>General</c:formatCode>
                <c:ptCount val="20"/>
                <c:pt idx="0">
                  <c:v>2049.58</c:v>
                </c:pt>
                <c:pt idx="1">
                  <c:v>2050.32</c:v>
                </c:pt>
                <c:pt idx="2">
                  <c:v>2045.93</c:v>
                </c:pt>
                <c:pt idx="3">
                  <c:v>2048.95</c:v>
                </c:pt>
                <c:pt idx="4">
                  <c:v>2045.52</c:v>
                </c:pt>
                <c:pt idx="5">
                  <c:v>2072.74</c:v>
                </c:pt>
                <c:pt idx="6">
                  <c:v>2071.26</c:v>
                </c:pt>
                <c:pt idx="7">
                  <c:v>2027.35</c:v>
                </c:pt>
                <c:pt idx="8">
                  <c:v>2038.34</c:v>
                </c:pt>
                <c:pt idx="9">
                  <c:v>2060.98</c:v>
                </c:pt>
                <c:pt idx="10">
                  <c:v>2014.13</c:v>
                </c:pt>
                <c:pt idx="11">
                  <c:v>2029.56</c:v>
                </c:pt>
                <c:pt idx="12">
                  <c:v>1837.74</c:v>
                </c:pt>
                <c:pt idx="13">
                  <c:v>1727.04</c:v>
                </c:pt>
                <c:pt idx="14">
                  <c:v>1635.72</c:v>
                </c:pt>
                <c:pt idx="15">
                  <c:v>1718.38</c:v>
                </c:pt>
                <c:pt idx="16">
                  <c:v>1930.31</c:v>
                </c:pt>
                <c:pt idx="17">
                  <c:v>1924.56</c:v>
                </c:pt>
                <c:pt idx="18">
                  <c:v>1758.57</c:v>
                </c:pt>
                <c:pt idx="19">
                  <c:v>1812.53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62592440"/>
        <c:axId val="562597880"/>
      </c:barChart>
      <c:catAx>
        <c:axId val="5625924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sample_density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562597880"/>
        <c:crosses val="autoZero"/>
        <c:auto val="1"/>
        <c:lblAlgn val="ctr"/>
        <c:lblOffset val="100"/>
        <c:noMultiLvlLbl val="0"/>
      </c:catAx>
      <c:valAx>
        <c:axId val="56259788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Total Alkalinity</a:t>
                </a:r>
                <a:r>
                  <a:rPr lang="en-US" baseline="0"/>
                  <a:t> (µmol/kg)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56259244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High CO2 pH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Sheet1!$A$2:$A$14</c:f>
              <c:strCache>
                <c:ptCount val="13"/>
                <c:pt idx="0">
                  <c:v>High Clam 10-2 pm</c:v>
                </c:pt>
                <c:pt idx="1">
                  <c:v>High CO2 clam 10-1</c:v>
                </c:pt>
                <c:pt idx="2">
                  <c:v>High CO2 clam 10-2</c:v>
                </c:pt>
                <c:pt idx="3">
                  <c:v>High CO2 clam 5-1</c:v>
                </c:pt>
                <c:pt idx="4">
                  <c:v>High CO2 clam 5-2</c:v>
                </c:pt>
                <c:pt idx="5">
                  <c:v>High 1 pm</c:v>
                </c:pt>
                <c:pt idx="6">
                  <c:v>High CO2 Control 1</c:v>
                </c:pt>
                <c:pt idx="7">
                  <c:v>High Cg 4-2 pm</c:v>
                </c:pt>
                <c:pt idx="8">
                  <c:v>High Cg 8-2</c:v>
                </c:pt>
                <c:pt idx="9">
                  <c:v>High Cg 8-2 pm</c:v>
                </c:pt>
                <c:pt idx="10">
                  <c:v>High CO2 Cg 4-1</c:v>
                </c:pt>
                <c:pt idx="11">
                  <c:v>High CO2 Cg 4-2</c:v>
                </c:pt>
                <c:pt idx="12">
                  <c:v>High CO2 Cg 8-1</c:v>
                </c:pt>
              </c:strCache>
            </c:strRef>
          </c:cat>
          <c:val>
            <c:numRef>
              <c:f>Sheet1!$G$2:$G$14</c:f>
              <c:numCache>
                <c:formatCode>General</c:formatCode>
                <c:ptCount val="13"/>
                <c:pt idx="0">
                  <c:v>7.542394946615697</c:v>
                </c:pt>
                <c:pt idx="1">
                  <c:v>7.553625521037246</c:v>
                </c:pt>
                <c:pt idx="2">
                  <c:v>7.578478234611806</c:v>
                </c:pt>
                <c:pt idx="3">
                  <c:v>7.783109344181176</c:v>
                </c:pt>
                <c:pt idx="4">
                  <c:v>7.578478234611806</c:v>
                </c:pt>
                <c:pt idx="5">
                  <c:v>7.765776398468251</c:v>
                </c:pt>
                <c:pt idx="6">
                  <c:v>7.784779456093034</c:v>
                </c:pt>
                <c:pt idx="7">
                  <c:v>6.943352148150693</c:v>
                </c:pt>
                <c:pt idx="8">
                  <c:v>6.857748132085489</c:v>
                </c:pt>
                <c:pt idx="9">
                  <c:v>6.956394207352825</c:v>
                </c:pt>
                <c:pt idx="10">
                  <c:v>6.994266446636356</c:v>
                </c:pt>
                <c:pt idx="11">
                  <c:v>7.059339914632987</c:v>
                </c:pt>
                <c:pt idx="12">
                  <c:v>6.835387265037006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62671560"/>
        <c:axId val="562677016"/>
      </c:barChart>
      <c:catAx>
        <c:axId val="5626715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Sample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562677016"/>
        <c:crosses val="autoZero"/>
        <c:auto val="1"/>
        <c:lblAlgn val="ctr"/>
        <c:lblOffset val="100"/>
        <c:noMultiLvlLbl val="0"/>
      </c:catAx>
      <c:valAx>
        <c:axId val="56267701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pH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5626715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1"/>
    </mc:Choice>
    <mc:Fallback>
      <c:style val="21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Low CO2 pH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Sheet1!$A$15:$A$29</c:f>
              <c:strCache>
                <c:ptCount val="15"/>
                <c:pt idx="0">
                  <c:v>Low Clam 10-2 pm</c:v>
                </c:pt>
                <c:pt idx="1">
                  <c:v>Low Clam 5-1 pm</c:v>
                </c:pt>
                <c:pt idx="2">
                  <c:v>Low Clam 5-2 pm</c:v>
                </c:pt>
                <c:pt idx="3">
                  <c:v>Low CO2 clam 10-1</c:v>
                </c:pt>
                <c:pt idx="4">
                  <c:v>Low CO2 clam 10-2</c:v>
                </c:pt>
                <c:pt idx="5">
                  <c:v>Low CO2 clam 5-1</c:v>
                </c:pt>
                <c:pt idx="6">
                  <c:v>Low CO2 clam 5-2</c:v>
                </c:pt>
                <c:pt idx="7">
                  <c:v>low 1pm</c:v>
                </c:pt>
                <c:pt idx="8">
                  <c:v>Low CO2 Control 1</c:v>
                </c:pt>
                <c:pt idx="9">
                  <c:v>Low Cg 4-2 pm</c:v>
                </c:pt>
                <c:pt idx="10">
                  <c:v>Low Cg 8-1 pm</c:v>
                </c:pt>
                <c:pt idx="11">
                  <c:v>Low CO2 Cg 4-1</c:v>
                </c:pt>
                <c:pt idx="12">
                  <c:v>Low CO2 Cg 4-2</c:v>
                </c:pt>
                <c:pt idx="13">
                  <c:v>Low CO2 Cg 8-1</c:v>
                </c:pt>
                <c:pt idx="14">
                  <c:v>Low CO2 Cg 8-2</c:v>
                </c:pt>
              </c:strCache>
            </c:strRef>
          </c:cat>
          <c:val>
            <c:numRef>
              <c:f>Sheet1!$G$15:$G$29</c:f>
              <c:numCache>
                <c:formatCode>General</c:formatCode>
                <c:ptCount val="15"/>
                <c:pt idx="0">
                  <c:v>7.805385864782115</c:v>
                </c:pt>
                <c:pt idx="1">
                  <c:v>7.891323101117373</c:v>
                </c:pt>
                <c:pt idx="2">
                  <c:v>7.823003638094128</c:v>
                </c:pt>
                <c:pt idx="3">
                  <c:v>7.747814284012057</c:v>
                </c:pt>
                <c:pt idx="4">
                  <c:v>7.814863594130768</c:v>
                </c:pt>
                <c:pt idx="5">
                  <c:v>7.915994942722221</c:v>
                </c:pt>
                <c:pt idx="6">
                  <c:v>7.93080900701927</c:v>
                </c:pt>
                <c:pt idx="7">
                  <c:v>8.025492301210881</c:v>
                </c:pt>
                <c:pt idx="8">
                  <c:v>7.932543371486611</c:v>
                </c:pt>
                <c:pt idx="9">
                  <c:v>6.97236259353142</c:v>
                </c:pt>
                <c:pt idx="10">
                  <c:v>7.01906598284917</c:v>
                </c:pt>
                <c:pt idx="11">
                  <c:v>6.933733261073033</c:v>
                </c:pt>
                <c:pt idx="12">
                  <c:v>6.827706069198776</c:v>
                </c:pt>
                <c:pt idx="13">
                  <c:v>6.844204388875938</c:v>
                </c:pt>
                <c:pt idx="14">
                  <c:v>6.8853771406396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62718040"/>
        <c:axId val="562723400"/>
      </c:barChart>
      <c:catAx>
        <c:axId val="5627180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Sample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562723400"/>
        <c:crosses val="autoZero"/>
        <c:auto val="1"/>
        <c:lblAlgn val="ctr"/>
        <c:lblOffset val="100"/>
        <c:noMultiLvlLbl val="0"/>
      </c:catAx>
      <c:valAx>
        <c:axId val="56272340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pH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56271804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0.55508</cdr:x>
      <cdr:y>0.42996</cdr:y>
    </cdr:from>
    <cdr:to>
      <cdr:x>0.87124</cdr:x>
      <cdr:y>0.86576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4605384" y="2623312"/>
          <a:ext cx="2623168" cy="2658922"/>
        </a:xfrm>
        <a:prstGeom xmlns:a="http://schemas.openxmlformats.org/drawingml/2006/main" prst="rect">
          <a:avLst/>
        </a:prstGeom>
        <a:gradFill xmlns:a="http://schemas.openxmlformats.org/drawingml/2006/main" flip="none" rotWithShape="1">
          <a:gsLst>
            <a:gs pos="0">
              <a:schemeClr val="accent1">
                <a:shade val="51000"/>
                <a:satMod val="130000"/>
                <a:alpha val="0"/>
              </a:schemeClr>
            </a:gs>
            <a:gs pos="80000">
              <a:schemeClr val="accent1">
                <a:shade val="93000"/>
                <a:satMod val="130000"/>
                <a:alpha val="0"/>
              </a:schemeClr>
            </a:gs>
            <a:gs pos="100000">
              <a:schemeClr val="accent1">
                <a:shade val="94000"/>
                <a:satMod val="135000"/>
                <a:alpha val="0"/>
              </a:schemeClr>
            </a:gs>
          </a:gsLst>
          <a:lin ang="16200000" scaled="0"/>
          <a:tileRect/>
        </a:gradFill>
        <a:ln xmlns:a="http://schemas.openxmlformats.org/drawingml/2006/main" w="38100" cmpd="sng">
          <a:solidFill>
            <a:schemeClr val="accent2">
              <a:lumMod val="75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>
            <a:ln w="76200" cmpd="sng">
              <a:solidFill>
                <a:srgbClr val="000000"/>
              </a:solidFill>
            </a:ln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97D91-E255-8247-9EB5-9FC11B9FA516}" type="datetimeFigureOut">
              <a:rPr lang="en-US" smtClean="0"/>
              <a:t>10/5/11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A837B9-F151-634B-B0E9-4CA46E1E1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536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837B9-F151-634B-B0E9-4CA46E1E165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8429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P=0.001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837B9-F151-634B-B0E9-4CA46E1E165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83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is a cost to OA – growth, calcification</a:t>
            </a:r>
          </a:p>
          <a:p>
            <a:r>
              <a:rPr lang="en-US" dirty="0" smtClean="0"/>
              <a:t>What are the molecular underpinnings of this cost?  Where is the energy</a:t>
            </a:r>
            <a:r>
              <a:rPr lang="en-US" baseline="0" dirty="0" smtClean="0"/>
              <a:t> budget being spent?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837B9-F151-634B-B0E9-4CA46E1E165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8036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PCP</a:t>
            </a:r>
            <a:r>
              <a:rPr lang="en-US" baseline="0" dirty="0" smtClean="0"/>
              <a:t> affects vertebrate endocrine system</a:t>
            </a:r>
          </a:p>
          <a:p>
            <a:r>
              <a:rPr lang="en-US" baseline="0" dirty="0" smtClean="0"/>
              <a:t>C. </a:t>
            </a:r>
            <a:r>
              <a:rPr lang="en-US" baseline="0" dirty="0" err="1" smtClean="0"/>
              <a:t>Gigas</a:t>
            </a:r>
            <a:r>
              <a:rPr lang="en-US" baseline="0" dirty="0" smtClean="0"/>
              <a:t> do not metabolize much PCP, rid themselves via depuration; the most PCP is absorbed in the viscera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837B9-F151-634B-B0E9-4CA46E1E165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6218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Global/holistic </a:t>
            </a:r>
            <a:r>
              <a:rPr lang="en-US" dirty="0" smtClean="0"/>
              <a:t>assay</a:t>
            </a:r>
          </a:p>
          <a:p>
            <a:r>
              <a:rPr lang="en-US" dirty="0" smtClean="0"/>
              <a:t>Oysters</a:t>
            </a:r>
            <a:r>
              <a:rPr lang="en-US" baseline="0" dirty="0" smtClean="0"/>
              <a:t> may not be able to regulate </a:t>
            </a:r>
            <a:r>
              <a:rPr lang="en-US" baseline="0" dirty="0" err="1" smtClean="0"/>
              <a:t>pHe</a:t>
            </a:r>
            <a:endParaRPr lang="en-US" baseline="0" dirty="0" smtClean="0"/>
          </a:p>
          <a:p>
            <a:r>
              <a:rPr lang="en-US" baseline="0" dirty="0" smtClean="0"/>
              <a:t>Mussels increased NH4+ excretion – proton removal, energy loss</a:t>
            </a:r>
          </a:p>
          <a:p>
            <a:r>
              <a:rPr lang="en-US" baseline="0" dirty="0" smtClean="0"/>
              <a:t>Change in expression of calcifying genes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837B9-F151-634B-B0E9-4CA46E1E165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7213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Global </a:t>
            </a:r>
            <a:r>
              <a:rPr lang="en-US" dirty="0" smtClean="0"/>
              <a:t>approach</a:t>
            </a:r>
          </a:p>
          <a:p>
            <a:r>
              <a:rPr lang="en-US" dirty="0" smtClean="0"/>
              <a:t>Proteins separated by mass and isoelectric point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837B9-F151-634B-B0E9-4CA46E1E165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2258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Reads per </a:t>
            </a:r>
            <a:r>
              <a:rPr lang="en-US" dirty="0" err="1" smtClean="0"/>
              <a:t>kilobase</a:t>
            </a:r>
            <a:r>
              <a:rPr lang="en-US" dirty="0" smtClean="0"/>
              <a:t> per million mapped reads – standardizes</a:t>
            </a:r>
            <a:r>
              <a:rPr lang="en-US" baseline="0" dirty="0" smtClean="0"/>
              <a:t> the sequence counts as functions of the </a:t>
            </a:r>
            <a:r>
              <a:rPr lang="en-US" baseline="0" dirty="0" err="1" smtClean="0"/>
              <a:t>contig</a:t>
            </a:r>
            <a:r>
              <a:rPr lang="en-US" baseline="0" dirty="0" smtClean="0"/>
              <a:t> length and the absolute data set </a:t>
            </a:r>
            <a:r>
              <a:rPr lang="en-US" baseline="0" dirty="0" smtClean="0"/>
              <a:t>size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Positive false discovery rate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pFDR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fixes rejection region then estimates alpha (probability of type I error); has greater power because rejects a greater number of hypotheses while controlling the same error rate; tests multiple hypotheses at once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837B9-F151-634B-B0E9-4CA46E1E165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8746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Relationship between </a:t>
            </a:r>
            <a:r>
              <a:rPr lang="en-US" dirty="0" smtClean="0"/>
              <a:t>transcription, </a:t>
            </a:r>
            <a:r>
              <a:rPr lang="en-US" dirty="0" smtClean="0"/>
              <a:t>translation,</a:t>
            </a:r>
            <a:r>
              <a:rPr lang="en-US" baseline="0" dirty="0" smtClean="0"/>
              <a:t> and phenotype</a:t>
            </a:r>
          </a:p>
          <a:p>
            <a:r>
              <a:rPr lang="en-US" baseline="0" dirty="0" smtClean="0"/>
              <a:t>Development of biomarkers?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837B9-F151-634B-B0E9-4CA46E1E165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4520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Different genotypes cause mortality at</a:t>
            </a:r>
            <a:r>
              <a:rPr lang="en-US" baseline="0" dirty="0" smtClean="0"/>
              <a:t> different developmental stages</a:t>
            </a:r>
          </a:p>
          <a:p>
            <a:r>
              <a:rPr lang="en-US" baseline="0" dirty="0" smtClean="0"/>
              <a:t>Larvae from selectively bred oysters raised at high pCO2 survived better and grew larger under high pCO2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837B9-F151-634B-B0E9-4CA46E1E165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744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 genotype-dependent survival</a:t>
            </a:r>
            <a:r>
              <a:rPr lang="en-US" baseline="0" dirty="0" smtClean="0"/>
              <a:t> affected by adult condition/acclimation?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837B9-F151-634B-B0E9-4CA46E1E165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037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DIC</a:t>
            </a:r>
            <a:r>
              <a:rPr lang="en-US" baseline="0" dirty="0" smtClean="0"/>
              <a:t> goes up, pH goes down, TA = ?</a:t>
            </a:r>
          </a:p>
          <a:p>
            <a:r>
              <a:rPr lang="en-US" baseline="0" dirty="0" smtClean="0"/>
              <a:t>Most research has been based on the open ocean – the </a:t>
            </a:r>
            <a:r>
              <a:rPr lang="en-US" baseline="0" dirty="0" err="1" smtClean="0"/>
              <a:t>nearshore</a:t>
            </a:r>
            <a:r>
              <a:rPr lang="en-US" baseline="0" dirty="0" smtClean="0"/>
              <a:t> environment is much more variable and we’re not really sure what is happening now or what will happen (TA, respiration, photosynthesis, tidal influences, riverine influences</a:t>
            </a:r>
            <a:r>
              <a:rPr lang="en-US" baseline="0" dirty="0" smtClean="0"/>
              <a:t>)</a:t>
            </a:r>
          </a:p>
          <a:p>
            <a:r>
              <a:rPr lang="en-US" baseline="0" dirty="0" smtClean="0"/>
              <a:t>The higher TA of PS waters makes the contribution to OA of </a:t>
            </a:r>
            <a:r>
              <a:rPr lang="en-US" baseline="0" dirty="0" err="1" smtClean="0"/>
              <a:t>anthro</a:t>
            </a:r>
            <a:r>
              <a:rPr lang="en-US" baseline="0" dirty="0" smtClean="0"/>
              <a:t> CO2 less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837B9-F151-634B-B0E9-4CA46E1E165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646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Stress but also</a:t>
            </a:r>
            <a:r>
              <a:rPr lang="en-US" baseline="0" dirty="0" smtClean="0"/>
              <a:t> acclimatization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837B9-F151-634B-B0E9-4CA46E1E165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107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Additive,</a:t>
            </a:r>
            <a:r>
              <a:rPr lang="en-US" baseline="0" dirty="0" smtClean="0"/>
              <a:t> synergistic</a:t>
            </a:r>
          </a:p>
          <a:p>
            <a:r>
              <a:rPr lang="en-US" baseline="0" dirty="0" smtClean="0"/>
              <a:t>The natural environment means multiple changes occur at once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837B9-F151-634B-B0E9-4CA46E1E165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932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Ion-sensitive field-effect transistor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837B9-F151-634B-B0E9-4CA46E1E165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361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Gray = pH 8.1, white</a:t>
            </a:r>
            <a:r>
              <a:rPr lang="en-US" baseline="0" dirty="0" smtClean="0"/>
              <a:t> = pH 7.7</a:t>
            </a:r>
          </a:p>
          <a:p>
            <a:r>
              <a:rPr lang="en-US" baseline="0" dirty="0" smtClean="0"/>
              <a:t>Black circles are loadings for each </a:t>
            </a:r>
            <a:r>
              <a:rPr lang="en-US" baseline="0" dirty="0" smtClean="0"/>
              <a:t>gene</a:t>
            </a:r>
          </a:p>
          <a:p>
            <a:r>
              <a:rPr lang="en-US" baseline="0" dirty="0" smtClean="0"/>
              <a:t>Hypotheses for CO2 and oxidative stress: CO2 reacts with </a:t>
            </a:r>
            <a:r>
              <a:rPr lang="en-US" baseline="0" dirty="0" err="1" smtClean="0"/>
              <a:t>peroxynitrite</a:t>
            </a:r>
            <a:r>
              <a:rPr lang="en-US" baseline="0" dirty="0" smtClean="0"/>
              <a:t>, which would oxidize </a:t>
            </a:r>
            <a:r>
              <a:rPr lang="en-US" baseline="0" dirty="0" err="1" smtClean="0"/>
              <a:t>multpile</a:t>
            </a:r>
            <a:r>
              <a:rPr lang="en-US" baseline="0" dirty="0" smtClean="0"/>
              <a:t> cellular compounds; impact mitochondrial function and/or non-enzymatic production of free radicals; oysters are not able to </a:t>
            </a:r>
            <a:r>
              <a:rPr lang="en-US" baseline="0" dirty="0" err="1" smtClean="0"/>
              <a:t>reuglate</a:t>
            </a:r>
            <a:r>
              <a:rPr lang="en-US" baseline="0" dirty="0" smtClean="0"/>
              <a:t> pH well = acidosis leading to leaky ETC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837B9-F151-634B-B0E9-4CA46E1E165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265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Decreased expression of </a:t>
            </a:r>
            <a:r>
              <a:rPr lang="en-US" dirty="0" err="1" smtClean="0"/>
              <a:t>ATPases</a:t>
            </a:r>
            <a:r>
              <a:rPr lang="en-US" dirty="0" smtClean="0"/>
              <a:t> could = shift to more efficient transporters (urchins)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837B9-F151-634B-B0E9-4CA46E1E165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080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P=2.94e-15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837B9-F151-634B-B0E9-4CA46E1E165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721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P=0.03 for differences between treatments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837B9-F151-634B-B0E9-4CA46E1E165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716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2304-2CB1-0447-A149-51E30662F728}" type="datetimeFigureOut">
              <a:rPr lang="en-US" smtClean="0"/>
              <a:t>10/5/11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3A22DE-DA14-6C4D-88DF-86D8108972A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2304-2CB1-0447-A149-51E30662F728}" type="datetimeFigureOut">
              <a:rPr lang="en-US" smtClean="0"/>
              <a:t>10/5/11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A22DE-DA14-6C4D-88DF-86D8108972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2304-2CB1-0447-A149-51E30662F728}" type="datetimeFigureOut">
              <a:rPr lang="en-US" smtClean="0"/>
              <a:t>10/5/11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A22DE-DA14-6C4D-88DF-86D8108972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2304-2CB1-0447-A149-51E30662F728}" type="datetimeFigureOut">
              <a:rPr lang="en-US" smtClean="0"/>
              <a:t>10/5/11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A22DE-DA14-6C4D-88DF-86D8108972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2304-2CB1-0447-A149-51E30662F728}" type="datetimeFigureOut">
              <a:rPr lang="en-US" smtClean="0"/>
              <a:t>10/5/11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A22DE-DA14-6C4D-88DF-86D8108972A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2304-2CB1-0447-A149-51E30662F728}" type="datetimeFigureOut">
              <a:rPr lang="en-US" smtClean="0"/>
              <a:t>10/5/11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A22DE-DA14-6C4D-88DF-86D8108972A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2304-2CB1-0447-A149-51E30662F728}" type="datetimeFigureOut">
              <a:rPr lang="en-US" smtClean="0"/>
              <a:t>10/5/11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A22DE-DA14-6C4D-88DF-86D8108972A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2304-2CB1-0447-A149-51E30662F728}" type="datetimeFigureOut">
              <a:rPr lang="en-US" smtClean="0"/>
              <a:t>10/5/11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A22DE-DA14-6C4D-88DF-86D8108972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2304-2CB1-0447-A149-51E30662F728}" type="datetimeFigureOut">
              <a:rPr lang="en-US" smtClean="0"/>
              <a:t>10/5/11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A22DE-DA14-6C4D-88DF-86D8108972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2304-2CB1-0447-A149-51E30662F728}" type="datetimeFigureOut">
              <a:rPr lang="en-US" smtClean="0"/>
              <a:t>10/5/11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A22DE-DA14-6C4D-88DF-86D8108972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2304-2CB1-0447-A149-51E30662F728}" type="datetimeFigureOut">
              <a:rPr lang="en-US" smtClean="0"/>
              <a:t>10/5/11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A22DE-DA14-6C4D-88DF-86D8108972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2772304-2CB1-0447-A149-51E30662F728}" type="datetimeFigureOut">
              <a:rPr lang="en-US" smtClean="0"/>
              <a:t>10/5/11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E43A22DE-DA14-6C4D-88DF-86D8108972A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4.jpg"/><Relationship Id="rId5" Type="http://schemas.openxmlformats.org/officeDocument/2006/relationships/image" Target="../media/image5.t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5.t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t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tif"/><Relationship Id="rId5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t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tif"/><Relationship Id="rId5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t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t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t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t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tiff"/><Relationship Id="rId5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jpg"/><Relationship Id="rId5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t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Relationship Id="rId3" Type="http://schemas.openxmlformats.org/officeDocument/2006/relationships/image" Target="../media/image2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JPG"/><Relationship Id="rId3" Type="http://schemas.openxmlformats.org/officeDocument/2006/relationships/image" Target="../media/image30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29.JPG"/><Relationship Id="rId5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Relationship Id="rId3" Type="http://schemas.openxmlformats.org/officeDocument/2006/relationships/image" Target="../media/image30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Relationship Id="rId3" Type="http://schemas.openxmlformats.org/officeDocument/2006/relationships/image" Target="../media/image30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25.JPG"/><Relationship Id="rId5" Type="http://schemas.openxmlformats.org/officeDocument/2006/relationships/image" Target="../media/image4.jpg"/><Relationship Id="rId6" Type="http://schemas.openxmlformats.org/officeDocument/2006/relationships/image" Target="../media/image5.t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g"/><Relationship Id="rId3" Type="http://schemas.openxmlformats.org/officeDocument/2006/relationships/image" Target="../media/image5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General Exam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October 5,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022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5933" y="0"/>
            <a:ext cx="8229600" cy="1600200"/>
          </a:xfrm>
        </p:spPr>
        <p:txBody>
          <a:bodyPr/>
          <a:lstStyle/>
          <a:p>
            <a:r>
              <a:rPr lang="en-US" dirty="0" smtClean="0"/>
              <a:t>OA System at FHL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54" y="1610138"/>
            <a:ext cx="7364139" cy="4972610"/>
          </a:xfrm>
          <a:prstGeom prst="rect">
            <a:avLst/>
          </a:prstGeom>
        </p:spPr>
      </p:pic>
      <p:pic>
        <p:nvPicPr>
          <p:cNvPr id="5" name="Picture 4" descr="103A20110729.000048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40"/>
          <a:stretch/>
        </p:blipFill>
        <p:spPr>
          <a:xfrm>
            <a:off x="0" y="1"/>
            <a:ext cx="1058342" cy="823818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6" name="Picture 5" descr="103A3.14.t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66" t="15683" r="40443" b="65297"/>
          <a:stretch/>
        </p:blipFill>
        <p:spPr>
          <a:xfrm>
            <a:off x="838954" y="388164"/>
            <a:ext cx="1001138" cy="87131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24694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Chemistry measurements</a:t>
            </a:r>
          </a:p>
          <a:p>
            <a:pPr lvl="1"/>
            <a:r>
              <a:rPr lang="en-US" dirty="0" smtClean="0"/>
              <a:t>pH</a:t>
            </a:r>
          </a:p>
          <a:p>
            <a:pPr lvl="1"/>
            <a:r>
              <a:rPr lang="en-US" dirty="0" smtClean="0"/>
              <a:t>DIC</a:t>
            </a:r>
          </a:p>
          <a:p>
            <a:pPr lvl="1"/>
            <a:r>
              <a:rPr lang="en-US" dirty="0" smtClean="0"/>
              <a:t>TA</a:t>
            </a:r>
          </a:p>
          <a:p>
            <a:pPr lvl="1"/>
            <a:r>
              <a:rPr lang="en-US" dirty="0" smtClean="0"/>
              <a:t>Temperature, salinity</a:t>
            </a:r>
          </a:p>
          <a:p>
            <a:r>
              <a:rPr lang="en-US" dirty="0" smtClean="0"/>
              <a:t>Larval measurements</a:t>
            </a:r>
          </a:p>
          <a:p>
            <a:pPr lvl="1"/>
            <a:r>
              <a:rPr lang="en-US" dirty="0" smtClean="0"/>
              <a:t>Density</a:t>
            </a:r>
          </a:p>
          <a:p>
            <a:pPr lvl="1"/>
            <a:r>
              <a:rPr lang="en-US" dirty="0" smtClean="0"/>
              <a:t>Developmental stage</a:t>
            </a:r>
          </a:p>
          <a:p>
            <a:pPr lvl="1"/>
            <a:r>
              <a:rPr lang="en-US" dirty="0" smtClean="0"/>
              <a:t>Size and growth</a:t>
            </a:r>
          </a:p>
          <a:p>
            <a:pPr lvl="1"/>
            <a:r>
              <a:rPr lang="en-US" dirty="0" smtClean="0"/>
              <a:t>Calcification</a:t>
            </a:r>
          </a:p>
          <a:p>
            <a:pPr lvl="1"/>
            <a:r>
              <a:rPr lang="en-US" dirty="0" smtClean="0"/>
              <a:t>Molecular physiology (</a:t>
            </a:r>
            <a:r>
              <a:rPr lang="en-US" dirty="0" err="1" smtClean="0"/>
              <a:t>transcriptomics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 descr="103A20110729.00004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40"/>
          <a:stretch/>
        </p:blipFill>
        <p:spPr>
          <a:xfrm>
            <a:off x="0" y="1"/>
            <a:ext cx="1058342" cy="823818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grpSp>
        <p:nvGrpSpPr>
          <p:cNvPr id="9" name="Group 8"/>
          <p:cNvGrpSpPr/>
          <p:nvPr/>
        </p:nvGrpSpPr>
        <p:grpSpPr>
          <a:xfrm>
            <a:off x="5092406" y="1696490"/>
            <a:ext cx="4057240" cy="3051906"/>
            <a:chOff x="5086760" y="1945126"/>
            <a:chExt cx="4057240" cy="3051906"/>
          </a:xfrm>
        </p:grpSpPr>
        <p:pic>
          <p:nvPicPr>
            <p:cNvPr id="5" name="Picture 4" descr="FHL OA lecture_sabine.pdf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6760" y="1945126"/>
              <a:ext cx="4057240" cy="3051906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</p:pic>
        <p:sp>
          <p:nvSpPr>
            <p:cNvPr id="6" name="Oval 5"/>
            <p:cNvSpPr/>
            <p:nvPr/>
          </p:nvSpPr>
          <p:spPr>
            <a:xfrm>
              <a:off x="6246636" y="4496674"/>
              <a:ext cx="377544" cy="251722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28575" cmpd="sng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7611752" y="4134188"/>
              <a:ext cx="377544" cy="251722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28575" cmpd="sng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6915844" y="3642185"/>
              <a:ext cx="377544" cy="251722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28575" cmpd="sng">
                  <a:solidFill>
                    <a:schemeClr val="tx1"/>
                  </a:solidFill>
                </a:ln>
              </a:endParaRPr>
            </a:p>
          </p:txBody>
        </p:sp>
      </p:grpSp>
      <p:pic>
        <p:nvPicPr>
          <p:cNvPr id="10" name="Picture 9" descr="103A3.14.t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66" t="15683" r="40443" b="65297"/>
          <a:stretch/>
        </p:blipFill>
        <p:spPr>
          <a:xfrm>
            <a:off x="886732" y="491142"/>
            <a:ext cx="1001138" cy="87131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27981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Methods: Gene Expression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Shell mineralization</a:t>
            </a:r>
          </a:p>
          <a:p>
            <a:r>
              <a:rPr lang="en-US" dirty="0" smtClean="0"/>
              <a:t>Larval oysters show developmental and calcification abnormalities under high pCO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sz="1800" dirty="0" smtClean="0"/>
              <a:t>(</a:t>
            </a:r>
            <a:r>
              <a:rPr lang="en-US" sz="1800" dirty="0" err="1" smtClean="0"/>
              <a:t>Kurihara</a:t>
            </a:r>
            <a:r>
              <a:rPr lang="en-US" sz="1800" dirty="0" smtClean="0"/>
              <a:t> et al. 2007)</a:t>
            </a:r>
          </a:p>
          <a:p>
            <a:r>
              <a:rPr lang="en-US" dirty="0" smtClean="0"/>
              <a:t>Shell corrosion and pitting in larval mussels, Sydney rock oysters </a:t>
            </a:r>
            <a:r>
              <a:rPr lang="en-US" sz="1900" dirty="0" smtClean="0"/>
              <a:t>(</a:t>
            </a:r>
            <a:r>
              <a:rPr lang="en-US" sz="1900" dirty="0" err="1" smtClean="0"/>
              <a:t>Bechmann</a:t>
            </a:r>
            <a:r>
              <a:rPr lang="en-US" sz="1900" dirty="0" smtClean="0"/>
              <a:t> et al. 2011, Watson et al. 2009, Parker et al. 2010)</a:t>
            </a:r>
          </a:p>
          <a:p>
            <a:r>
              <a:rPr lang="en-US" dirty="0" smtClean="0"/>
              <a:t>Decreased size in mussels, Sydney rock oysters, </a:t>
            </a:r>
            <a:r>
              <a:rPr lang="en-US" dirty="0" err="1" smtClean="0"/>
              <a:t>brittlestar</a:t>
            </a:r>
            <a:r>
              <a:rPr lang="en-US" dirty="0" smtClean="0"/>
              <a:t>, sea urchin, and barnacle </a:t>
            </a:r>
            <a:r>
              <a:rPr lang="en-US" sz="1900" dirty="0" smtClean="0"/>
              <a:t>(</a:t>
            </a:r>
            <a:r>
              <a:rPr lang="en-US" sz="1900" dirty="0" err="1"/>
              <a:t>Bechmann</a:t>
            </a:r>
            <a:r>
              <a:rPr lang="en-US" sz="1900" dirty="0"/>
              <a:t> et al. 2011, Watson et al. 2009, Parker et al. </a:t>
            </a:r>
            <a:r>
              <a:rPr lang="en-US" sz="1900" dirty="0" smtClean="0"/>
              <a:t>2010, </a:t>
            </a:r>
            <a:r>
              <a:rPr lang="en-US" sz="1900" dirty="0" err="1" smtClean="0"/>
              <a:t>Dupont</a:t>
            </a:r>
            <a:r>
              <a:rPr lang="en-US" sz="1900" dirty="0" smtClean="0"/>
              <a:t> et al. 2008, Martin et al. 2011, Findlay et al. 2009)</a:t>
            </a:r>
          </a:p>
          <a:p>
            <a:r>
              <a:rPr lang="en-US" dirty="0" smtClean="0"/>
              <a:t>Urchin larvae show changes in expression of genes involved in </a:t>
            </a:r>
            <a:r>
              <a:rPr lang="en-US" dirty="0" err="1" smtClean="0"/>
              <a:t>biomineralization</a:t>
            </a:r>
            <a:r>
              <a:rPr lang="en-US" dirty="0" smtClean="0"/>
              <a:t> </a:t>
            </a:r>
            <a:r>
              <a:rPr lang="en-US" sz="1800" dirty="0" smtClean="0"/>
              <a:t>(Martin et al. 2011)</a:t>
            </a:r>
            <a:endParaRPr lang="en-US" sz="1800" dirty="0"/>
          </a:p>
        </p:txBody>
      </p:sp>
      <p:pic>
        <p:nvPicPr>
          <p:cNvPr id="4" name="Picture 3" descr="103A20110729.00004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40"/>
          <a:stretch/>
        </p:blipFill>
        <p:spPr>
          <a:xfrm>
            <a:off x="0" y="1"/>
            <a:ext cx="1058342" cy="823818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5" name="Picture 4" descr="103A3.14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66" t="15683" r="40443" b="65297"/>
          <a:stretch/>
        </p:blipFill>
        <p:spPr>
          <a:xfrm>
            <a:off x="886732" y="491142"/>
            <a:ext cx="1001138" cy="87131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5561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Methods: Gene Expression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A6717"/>
                </a:solidFill>
              </a:rPr>
              <a:t>Oxidative stress</a:t>
            </a:r>
          </a:p>
          <a:p>
            <a:r>
              <a:rPr lang="en-US" dirty="0" smtClean="0"/>
              <a:t>After 2 weeks, adult </a:t>
            </a:r>
            <a:r>
              <a:rPr lang="en-US" i="1" dirty="0" smtClean="0"/>
              <a:t>C. </a:t>
            </a:r>
            <a:r>
              <a:rPr lang="en-US" i="1" dirty="0" err="1" smtClean="0"/>
              <a:t>virginica</a:t>
            </a:r>
            <a:r>
              <a:rPr lang="en-US" dirty="0" smtClean="0"/>
              <a:t> increased expression of oxidative stress proteins at pH 7.5 compared to 8.3 </a:t>
            </a:r>
            <a:r>
              <a:rPr lang="en-US" sz="1800" dirty="0" smtClean="0"/>
              <a:t>(</a:t>
            </a:r>
            <a:r>
              <a:rPr lang="en-US" sz="1800" dirty="0" err="1" smtClean="0"/>
              <a:t>Tomanek</a:t>
            </a:r>
            <a:r>
              <a:rPr lang="en-US" sz="1800" dirty="0" smtClean="0"/>
              <a:t> et al. 2011)</a:t>
            </a:r>
          </a:p>
          <a:p>
            <a:r>
              <a:rPr lang="en-US" dirty="0" smtClean="0"/>
              <a:t>Larval sea urchins increase expression of genes in cellular stress response </a:t>
            </a:r>
            <a:r>
              <a:rPr lang="en-US" sz="1800" dirty="0" smtClean="0"/>
              <a:t>(</a:t>
            </a:r>
            <a:r>
              <a:rPr lang="en-US" sz="1800" dirty="0" err="1" smtClean="0"/>
              <a:t>Stumpp</a:t>
            </a:r>
            <a:r>
              <a:rPr lang="en-US" sz="1800" dirty="0" smtClean="0"/>
              <a:t> et al. 2011)</a:t>
            </a:r>
            <a:endParaRPr lang="en-US" sz="1800" dirty="0"/>
          </a:p>
        </p:txBody>
      </p:sp>
      <p:pic>
        <p:nvPicPr>
          <p:cNvPr id="4" name="Picture 3" descr="103A20110729.00004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40"/>
          <a:stretch/>
        </p:blipFill>
        <p:spPr>
          <a:xfrm>
            <a:off x="0" y="1"/>
            <a:ext cx="1058342" cy="823818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5" name="Picture 4" descr="103A3.14.t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66" t="15683" r="40443" b="65297"/>
          <a:stretch/>
        </p:blipFill>
        <p:spPr>
          <a:xfrm>
            <a:off x="886732" y="491142"/>
            <a:ext cx="1001138" cy="87131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9" name="Picture 8" descr="http___www.sciencedirect.com_science?_ob=MiamiImageURL&amp;_cid=271106&amp;_user=582538&amp;_pii=S10956433110019011&amp;view=c&amp;wchp=dGLbVlB-zSkzS&amp;md5=78ae80f7f70422877634c113822de19e_1-s2.0-S109564331100198X-main.pdf-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199"/>
            <a:ext cx="4959961" cy="45259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849164"/>
            <a:ext cx="13969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 smtClean="0">
                <a:solidFill>
                  <a:schemeClr val="accent2">
                    <a:lumMod val="50000"/>
                  </a:schemeClr>
                </a:solidFill>
              </a:rPr>
              <a:t>Stumpp</a:t>
            </a:r>
            <a:r>
              <a:rPr lang="en-US" sz="1200" i="1" dirty="0" smtClean="0">
                <a:solidFill>
                  <a:schemeClr val="accent2">
                    <a:lumMod val="50000"/>
                  </a:schemeClr>
                </a:solidFill>
              </a:rPr>
              <a:t> et al. 2011</a:t>
            </a:r>
            <a:endParaRPr lang="en-US" sz="1200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283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Methods: Gene Expression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Molecular chaperones</a:t>
            </a:r>
          </a:p>
          <a:p>
            <a:r>
              <a:rPr lang="en-US" dirty="0" smtClean="0"/>
              <a:t>Short-term vs. long-term low pH exposure have different effects on sea star expression of Hsp70 </a:t>
            </a:r>
            <a:r>
              <a:rPr lang="en-US" sz="1800" dirty="0" smtClean="0"/>
              <a:t>(</a:t>
            </a:r>
            <a:r>
              <a:rPr lang="en-US" sz="1800" dirty="0" err="1" smtClean="0"/>
              <a:t>Hernroth</a:t>
            </a:r>
            <a:r>
              <a:rPr lang="en-US" sz="1800" dirty="0" smtClean="0"/>
              <a:t> et al. 2011)</a:t>
            </a:r>
          </a:p>
          <a:p>
            <a:r>
              <a:rPr lang="en-US" dirty="0" smtClean="0"/>
              <a:t>Larval barnacles changed expression of molecular chaperones at pH 7.6 </a:t>
            </a:r>
            <a:r>
              <a:rPr lang="en-US" sz="1800" dirty="0" smtClean="0"/>
              <a:t>(Wong et al. 2011)</a:t>
            </a:r>
            <a:endParaRPr lang="en-US" sz="1800" dirty="0"/>
          </a:p>
        </p:txBody>
      </p:sp>
      <p:pic>
        <p:nvPicPr>
          <p:cNvPr id="4" name="Picture 3" descr="103A20110729.00004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40"/>
          <a:stretch/>
        </p:blipFill>
        <p:spPr>
          <a:xfrm>
            <a:off x="0" y="1"/>
            <a:ext cx="1058342" cy="823818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5" name="Picture 4" descr="103A3.14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66" t="15683" r="40443" b="65297"/>
          <a:stretch/>
        </p:blipFill>
        <p:spPr>
          <a:xfrm>
            <a:off x="886732" y="491142"/>
            <a:ext cx="1001138" cy="87131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95301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Methods: Gene Expression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Energy metabolism</a:t>
            </a:r>
          </a:p>
          <a:p>
            <a:r>
              <a:rPr lang="en-US" dirty="0" smtClean="0"/>
              <a:t>Barnacle and urchin larvae changed expression of energy metabolism proteins/genes at low pH </a:t>
            </a:r>
            <a:r>
              <a:rPr lang="en-US" sz="1800" dirty="0" smtClean="0"/>
              <a:t>(Wong et al. 2011, </a:t>
            </a:r>
            <a:r>
              <a:rPr lang="en-US" sz="1800" dirty="0" err="1" smtClean="0"/>
              <a:t>Stumpp</a:t>
            </a:r>
            <a:r>
              <a:rPr lang="en-US" sz="1800" dirty="0" smtClean="0"/>
              <a:t> et al. 2011)</a:t>
            </a:r>
          </a:p>
          <a:p>
            <a:r>
              <a:rPr lang="en-US" dirty="0" smtClean="0"/>
              <a:t>Evidence of changes in energy budget – delayed development and decreased </a:t>
            </a:r>
            <a:r>
              <a:rPr lang="en-US" dirty="0" err="1" smtClean="0"/>
              <a:t>SfG</a:t>
            </a:r>
            <a:r>
              <a:rPr lang="en-US" dirty="0" smtClean="0"/>
              <a:t> in urchins </a:t>
            </a:r>
            <a:r>
              <a:rPr lang="en-US" sz="1800" dirty="0" smtClean="0"/>
              <a:t>(</a:t>
            </a:r>
            <a:r>
              <a:rPr lang="en-US" sz="1800" dirty="0" err="1" smtClean="0"/>
              <a:t>Stumpp</a:t>
            </a:r>
            <a:r>
              <a:rPr lang="en-US" sz="1800" dirty="0" smtClean="0"/>
              <a:t> et al. 2011)</a:t>
            </a:r>
            <a:endParaRPr lang="en-US" sz="1800" dirty="0"/>
          </a:p>
        </p:txBody>
      </p:sp>
      <p:pic>
        <p:nvPicPr>
          <p:cNvPr id="4" name="Picture 3" descr="103A20110729.00004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40"/>
          <a:stretch/>
        </p:blipFill>
        <p:spPr>
          <a:xfrm>
            <a:off x="0" y="1"/>
            <a:ext cx="1058342" cy="823818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5" name="Picture 4" descr="103A3.14.t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66" t="15683" r="40443" b="65297"/>
          <a:stretch/>
        </p:blipFill>
        <p:spPr>
          <a:xfrm>
            <a:off x="886732" y="491142"/>
            <a:ext cx="1001138" cy="87131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6" name="Picture 5" descr="http___www.sciencedirect.com_science?_ob=MiamiImageURL&amp;_cid=271106&amp;_user=582538&amp;_pii=S10956433110019011&amp;view=c&amp;wchp=dGLbVlB-zSkzS&amp;md5=78ae80f7f70422877634c113822de19e_1-s2.0-S109564331100198X-main.pdf-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964" y="4004673"/>
            <a:ext cx="3799048" cy="28533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31792" y="6550223"/>
            <a:ext cx="1597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>
                <a:solidFill>
                  <a:schemeClr val="accent2">
                    <a:lumMod val="75000"/>
                  </a:schemeClr>
                </a:solidFill>
              </a:rPr>
              <a:t>Stumpp</a:t>
            </a:r>
            <a:r>
              <a:rPr lang="en-US" sz="1400" i="1" dirty="0" smtClean="0">
                <a:solidFill>
                  <a:schemeClr val="accent2">
                    <a:lumMod val="75000"/>
                  </a:schemeClr>
                </a:solidFill>
              </a:rPr>
              <a:t> et al. 2011</a:t>
            </a:r>
            <a:endParaRPr lang="en-US" sz="1400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123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9122"/>
            <a:ext cx="8229600" cy="1600200"/>
          </a:xfrm>
        </p:spPr>
        <p:txBody>
          <a:bodyPr/>
          <a:lstStyle/>
          <a:p>
            <a:r>
              <a:rPr lang="en-US" dirty="0" smtClean="0"/>
              <a:t>Methods: Statistics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9322"/>
            <a:ext cx="8229600" cy="4525963"/>
          </a:xfrm>
        </p:spPr>
        <p:txBody>
          <a:bodyPr/>
          <a:lstStyle/>
          <a:p>
            <a:r>
              <a:rPr lang="en-US" dirty="0" smtClean="0"/>
              <a:t>Larval size: ANOVA + </a:t>
            </a:r>
            <a:r>
              <a:rPr lang="en-US" dirty="0" err="1" smtClean="0"/>
              <a:t>Tukey’s</a:t>
            </a:r>
            <a:r>
              <a:rPr lang="en-US" dirty="0" smtClean="0"/>
              <a:t> HSD</a:t>
            </a:r>
          </a:p>
          <a:p>
            <a:r>
              <a:rPr lang="en-US" dirty="0" smtClean="0"/>
              <a:t>Developmental stage, density, calcification: GLM</a:t>
            </a:r>
          </a:p>
          <a:p>
            <a:r>
              <a:rPr lang="en-US" dirty="0" smtClean="0"/>
              <a:t>Gene expression: t-test</a:t>
            </a:r>
            <a:endParaRPr lang="en-US" dirty="0"/>
          </a:p>
        </p:txBody>
      </p:sp>
      <p:pic>
        <p:nvPicPr>
          <p:cNvPr id="4" name="Picture 3" descr="103A20110729.00004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40"/>
          <a:stretch/>
        </p:blipFill>
        <p:spPr>
          <a:xfrm>
            <a:off x="0" y="1"/>
            <a:ext cx="1058342" cy="823818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5" name="Picture 4" descr="103A3.14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66" t="15683" r="40443" b="65297"/>
          <a:stretch/>
        </p:blipFill>
        <p:spPr>
          <a:xfrm>
            <a:off x="886732" y="491142"/>
            <a:ext cx="1001138" cy="87131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64247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ntroller p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037" y="186625"/>
            <a:ext cx="6671375" cy="6671375"/>
          </a:xfrm>
          <a:prstGeom prst="rect">
            <a:avLst/>
          </a:prstGeom>
        </p:spPr>
      </p:pic>
      <p:pic>
        <p:nvPicPr>
          <p:cNvPr id="3" name="Picture 2" descr="103A20110729.00004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40"/>
          <a:stretch/>
        </p:blipFill>
        <p:spPr>
          <a:xfrm>
            <a:off x="0" y="1"/>
            <a:ext cx="1058342" cy="823818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4" name="Picture 3" descr="103A3.14.t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66" t="15683" r="40443" b="65297"/>
          <a:stretch/>
        </p:blipFill>
        <p:spPr>
          <a:xfrm>
            <a:off x="886732" y="491142"/>
            <a:ext cx="1001138" cy="87131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72256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322" y="192752"/>
            <a:ext cx="6665248" cy="6665248"/>
          </a:xfrm>
          <a:prstGeom prst="rect">
            <a:avLst/>
          </a:prstGeom>
        </p:spPr>
      </p:pic>
      <p:pic>
        <p:nvPicPr>
          <p:cNvPr id="3" name="Picture 2" descr="103A20110729.00004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40"/>
          <a:stretch/>
        </p:blipFill>
        <p:spPr>
          <a:xfrm>
            <a:off x="0" y="1"/>
            <a:ext cx="1058342" cy="823818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4" name="Picture 3" descr="103A3.14.t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66" t="15683" r="40443" b="65297"/>
          <a:stretch/>
        </p:blipFill>
        <p:spPr>
          <a:xfrm>
            <a:off x="886732" y="491142"/>
            <a:ext cx="1001138" cy="87131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00105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44" y="-45570"/>
            <a:ext cx="6883681" cy="6883681"/>
          </a:xfrm>
          <a:prstGeom prst="rect">
            <a:avLst/>
          </a:prstGeom>
        </p:spPr>
      </p:pic>
      <p:pic>
        <p:nvPicPr>
          <p:cNvPr id="3" name="Picture 2" descr="103A20110729.00004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40"/>
          <a:stretch/>
        </p:blipFill>
        <p:spPr>
          <a:xfrm>
            <a:off x="0" y="1"/>
            <a:ext cx="1058342" cy="823818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4" name="Picture 3" descr="103A3.14.t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66" t="15683" r="40443" b="65297"/>
          <a:stretch/>
        </p:blipFill>
        <p:spPr>
          <a:xfrm>
            <a:off x="886732" y="491142"/>
            <a:ext cx="1001138" cy="87131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95154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Physiological Effects of Ocean Acidification on Multiple Life History Stages of the Pacific Oyster, </a:t>
            </a:r>
            <a:r>
              <a:rPr lang="en-US" i="1" dirty="0" err="1" smtClean="0"/>
              <a:t>Crassostrea</a:t>
            </a:r>
            <a:r>
              <a:rPr lang="en-US" i="1" dirty="0" smtClean="0"/>
              <a:t> </a:t>
            </a:r>
            <a:r>
              <a:rPr lang="en-US" i="1" dirty="0" err="1" smtClean="0"/>
              <a:t>gigas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296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meg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88" y="-38132"/>
            <a:ext cx="6896132" cy="6896132"/>
          </a:xfrm>
          <a:prstGeom prst="rect">
            <a:avLst/>
          </a:prstGeom>
        </p:spPr>
      </p:pic>
      <p:sp>
        <p:nvSpPr>
          <p:cNvPr id="3" name="Left Arrow 2"/>
          <p:cNvSpPr/>
          <p:nvPr/>
        </p:nvSpPr>
        <p:spPr>
          <a:xfrm>
            <a:off x="6702270" y="4356100"/>
            <a:ext cx="787400" cy="292100"/>
          </a:xfrm>
          <a:prstGeom prst="leftArrow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489670" y="4038600"/>
            <a:ext cx="17196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Dissolution</a:t>
            </a:r>
          </a:p>
          <a:p>
            <a:r>
              <a:rPr lang="en-US" sz="2400" dirty="0" smtClean="0"/>
              <a:t>threshold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10989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ocopho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00" y="406400"/>
            <a:ext cx="1634313" cy="15113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375400" y="2362200"/>
            <a:ext cx="2628900" cy="2308324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Significantly fewer larvae are in an advanced developmental stage at higher pCO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(lower pH)</a:t>
            </a:r>
            <a:endParaRPr lang="en-US" sz="2400" dirty="0"/>
          </a:p>
        </p:txBody>
      </p:sp>
      <p:pic>
        <p:nvPicPr>
          <p:cNvPr id="4" name="Picture 3" descr="prehatch gl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0"/>
            <a:ext cx="64008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020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 h post-fer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269" y="3281451"/>
            <a:ext cx="1968500" cy="165884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Picture 2" descr="24 hpf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269" y="4940300"/>
            <a:ext cx="1969731" cy="19177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642100" y="736600"/>
            <a:ext cx="2183169" cy="1938992"/>
          </a:xfrm>
          <a:prstGeom prst="rect">
            <a:avLst/>
          </a:prstGeom>
          <a:noFill/>
          <a:ln>
            <a:solidFill>
              <a:srgbClr val="1469A2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M</a:t>
            </a:r>
            <a:r>
              <a:rPr lang="en-US" sz="2400" dirty="0" smtClean="0"/>
              <a:t>ore larvae have started calcification at higher pCO</a:t>
            </a:r>
            <a:r>
              <a:rPr lang="en-US" sz="2400" baseline="-25000" dirty="0" smtClean="0"/>
              <a:t>2</a:t>
            </a:r>
            <a:endParaRPr lang="en-US" sz="2400" baseline="-25000" dirty="0"/>
          </a:p>
        </p:txBody>
      </p:sp>
      <p:pic>
        <p:nvPicPr>
          <p:cNvPr id="5" name="Picture 4" descr="calc 24h glm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0"/>
            <a:ext cx="64008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51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2 hpf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044" y="3352800"/>
            <a:ext cx="1860956" cy="17272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Picture 2" descr="103B20110802.000164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2" b="13259"/>
          <a:stretch/>
        </p:blipFill>
        <p:spPr>
          <a:xfrm>
            <a:off x="7283044" y="5080000"/>
            <a:ext cx="1855775" cy="17780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921500" y="540772"/>
            <a:ext cx="2120900" cy="2677656"/>
          </a:xfrm>
          <a:prstGeom prst="rect">
            <a:avLst/>
          </a:prstGeom>
          <a:noFill/>
          <a:ln>
            <a:solidFill>
              <a:srgbClr val="1469A2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Fewer larvae are fully calcified in the highest pCO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(lowest pH) treatment</a:t>
            </a:r>
            <a:endParaRPr lang="en-US" sz="2400" dirty="0"/>
          </a:p>
        </p:txBody>
      </p:sp>
      <p:pic>
        <p:nvPicPr>
          <p:cNvPr id="5" name="Picture 4" descr="calc 72h glm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4" y="0"/>
            <a:ext cx="64008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559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 depth box plo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641" y="595613"/>
            <a:ext cx="4823845" cy="4823845"/>
          </a:xfrm>
          <a:prstGeom prst="rect">
            <a:avLst/>
          </a:prstGeom>
        </p:spPr>
      </p:pic>
      <p:pic>
        <p:nvPicPr>
          <p:cNvPr id="3" name="Picture 2" descr="hinge box plo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613"/>
            <a:ext cx="4678881" cy="4678881"/>
          </a:xfrm>
          <a:prstGeom prst="rect">
            <a:avLst/>
          </a:prstGeom>
        </p:spPr>
      </p:pic>
      <p:sp>
        <p:nvSpPr>
          <p:cNvPr id="4" name="5-Point Star 3"/>
          <p:cNvSpPr/>
          <p:nvPr/>
        </p:nvSpPr>
        <p:spPr>
          <a:xfrm>
            <a:off x="3798392" y="1822495"/>
            <a:ext cx="297459" cy="251722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5-Point Star 4"/>
          <p:cNvSpPr/>
          <p:nvPr/>
        </p:nvSpPr>
        <p:spPr>
          <a:xfrm>
            <a:off x="8522392" y="1735459"/>
            <a:ext cx="297459" cy="251722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7920715" y="1399769"/>
            <a:ext cx="297459" cy="251722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2475874" y="1143506"/>
            <a:ext cx="0" cy="3436783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163817" y="1143506"/>
            <a:ext cx="0" cy="3573756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5-Point Star 8"/>
          <p:cNvSpPr/>
          <p:nvPr/>
        </p:nvSpPr>
        <p:spPr>
          <a:xfrm>
            <a:off x="2618492" y="1273908"/>
            <a:ext cx="297459" cy="251722"/>
          </a:xfrm>
          <a:prstGeom prst="star5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7303203" y="993390"/>
            <a:ext cx="297459" cy="251722"/>
          </a:xfrm>
          <a:prstGeom prst="star5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704386" y="5765800"/>
            <a:ext cx="5948989" cy="830997"/>
          </a:xfrm>
          <a:prstGeom prst="rect">
            <a:avLst/>
          </a:prstGeom>
          <a:noFill/>
          <a:ln>
            <a:solidFill>
              <a:srgbClr val="1469A2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Larvae are smaller at higher pCO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at 3 days post-fertilization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88338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owth rat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38100"/>
            <a:ext cx="6400800" cy="6400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00800" y="1955800"/>
            <a:ext cx="2641600" cy="1569660"/>
          </a:xfrm>
          <a:prstGeom prst="rect">
            <a:avLst/>
          </a:prstGeom>
          <a:noFill/>
          <a:ln>
            <a:solidFill>
              <a:srgbClr val="1469A2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Shell height growth rate is slower at the highest pCO</a:t>
            </a:r>
            <a:r>
              <a:rPr lang="en-US" sz="2400" baseline="-25000" dirty="0" smtClean="0"/>
              <a:t>2</a:t>
            </a:r>
            <a:endParaRPr lang="en-US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3663617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Significance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Recent studies have shown that OA effects on larval stages continue to affect growth and survival at later stages</a:t>
            </a:r>
          </a:p>
          <a:p>
            <a:r>
              <a:rPr lang="en-US" dirty="0" smtClean="0"/>
              <a:t>Knowledge about how carbonate chemistry affects larval stages can help mitigate effects in the hatchery </a:t>
            </a:r>
            <a:r>
              <a:rPr lang="en-US" sz="1800" dirty="0" smtClean="0"/>
              <a:t>(Barton et al. in press)</a:t>
            </a:r>
            <a:endParaRPr lang="en-US" sz="1800" dirty="0"/>
          </a:p>
        </p:txBody>
      </p:sp>
      <p:pic>
        <p:nvPicPr>
          <p:cNvPr id="4" name="Picture 3" descr="103A20110729.00004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40"/>
          <a:stretch/>
        </p:blipFill>
        <p:spPr>
          <a:xfrm>
            <a:off x="0" y="1"/>
            <a:ext cx="1058342" cy="823818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5" name="Picture 4" descr="103A3.14.t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66" t="15683" r="40443" b="65297"/>
          <a:stretch/>
        </p:blipFill>
        <p:spPr>
          <a:xfrm>
            <a:off x="886732" y="491142"/>
            <a:ext cx="1001138" cy="87131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94073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 2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To discover how exposure to acidic conditions affects juvenile oyster response to a secondary stressor by measuring growth, gene </a:t>
            </a:r>
            <a:r>
              <a:rPr lang="en-US" dirty="0" smtClean="0"/>
              <a:t>expression, </a:t>
            </a:r>
            <a:r>
              <a:rPr lang="en-US" dirty="0"/>
              <a:t>protein expression, and response to heat shock.</a:t>
            </a:r>
          </a:p>
          <a:p>
            <a:endParaRPr lang="en-US" dirty="0"/>
          </a:p>
        </p:txBody>
      </p:sp>
      <p:pic>
        <p:nvPicPr>
          <p:cNvPr id="2" name="Picture 1" descr="IMG_096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3" t="17518" r="17422" b="18749"/>
          <a:stretch/>
        </p:blipFill>
        <p:spPr>
          <a:xfrm>
            <a:off x="0" y="0"/>
            <a:ext cx="1814943" cy="1373031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71338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60" y="1600200"/>
            <a:ext cx="7749911" cy="4542153"/>
          </a:xfrm>
          <a:prstGeom prst="rect">
            <a:avLst/>
          </a:prstGeom>
        </p:spPr>
      </p:pic>
      <p:pic>
        <p:nvPicPr>
          <p:cNvPr id="8" name="Picture 7" descr="IMG_096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3" t="17518" r="17422" b="18749"/>
          <a:stretch/>
        </p:blipFill>
        <p:spPr>
          <a:xfrm>
            <a:off x="0" y="0"/>
            <a:ext cx="1814943" cy="1373031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00774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Histology</a:t>
            </a:r>
          </a:p>
          <a:p>
            <a:r>
              <a:rPr lang="en-US" dirty="0" smtClean="0"/>
              <a:t>Cross-section of gill tissue and digestive gland</a:t>
            </a:r>
          </a:p>
          <a:p>
            <a:pPr lvl="1"/>
            <a:r>
              <a:rPr lang="en-US" dirty="0" err="1" smtClean="0"/>
              <a:t>Hemocyte</a:t>
            </a:r>
            <a:r>
              <a:rPr lang="en-US" dirty="0" smtClean="0"/>
              <a:t> influx</a:t>
            </a:r>
          </a:p>
          <a:p>
            <a:pPr lvl="1"/>
            <a:r>
              <a:rPr lang="en-US" dirty="0" smtClean="0"/>
              <a:t>Metaplasia </a:t>
            </a:r>
          </a:p>
          <a:p>
            <a:pPr lvl="1"/>
            <a:r>
              <a:rPr lang="en-US" dirty="0" smtClean="0"/>
              <a:t>Abnormal cell morphology</a:t>
            </a:r>
          </a:p>
          <a:p>
            <a:pPr lvl="1"/>
            <a:r>
              <a:rPr lang="en-US" dirty="0" smtClean="0"/>
              <a:t>Unhealthy/dying tissue</a:t>
            </a:r>
          </a:p>
          <a:p>
            <a:pPr lvl="1"/>
            <a:r>
              <a:rPr lang="en-US" dirty="0" err="1" smtClean="0"/>
              <a:t>Immuno</a:t>
            </a:r>
            <a:r>
              <a:rPr lang="en-US" dirty="0" smtClean="0"/>
              <a:t>-fluorescent antibody test for Hsp70 expression</a:t>
            </a: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89" y="4135150"/>
            <a:ext cx="4797700" cy="2722850"/>
          </a:xfrm>
          <a:prstGeom prst="rect">
            <a:avLst/>
          </a:prstGeom>
        </p:spPr>
      </p:pic>
      <p:pic>
        <p:nvPicPr>
          <p:cNvPr id="5" name="Picture 4" descr="IMG_096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3" t="17518" r="17422" b="18749"/>
          <a:stretch/>
        </p:blipFill>
        <p:spPr>
          <a:xfrm>
            <a:off x="0" y="0"/>
            <a:ext cx="1814943" cy="1373031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48108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</a:p>
          <a:p>
            <a:r>
              <a:rPr lang="en-US" dirty="0" smtClean="0"/>
              <a:t>Background</a:t>
            </a:r>
          </a:p>
          <a:p>
            <a:pPr lvl="1"/>
            <a:r>
              <a:rPr lang="en-US" dirty="0" smtClean="0"/>
              <a:t>Climate change and OA</a:t>
            </a:r>
          </a:p>
          <a:p>
            <a:pPr lvl="1"/>
            <a:r>
              <a:rPr lang="en-US" dirty="0" smtClean="0"/>
              <a:t>Organism response</a:t>
            </a:r>
          </a:p>
          <a:p>
            <a:r>
              <a:rPr lang="en-US" dirty="0" smtClean="0"/>
              <a:t>Objective 1: Larval oysters and OA</a:t>
            </a:r>
          </a:p>
          <a:p>
            <a:r>
              <a:rPr lang="en-US" dirty="0" smtClean="0"/>
              <a:t>Objective 2: Juvenile oysters and multiple stressors</a:t>
            </a:r>
          </a:p>
          <a:p>
            <a:r>
              <a:rPr lang="en-US" dirty="0" smtClean="0"/>
              <a:t>Objective 3: Adult oyster fitness under OA</a:t>
            </a:r>
          </a:p>
          <a:p>
            <a:r>
              <a:rPr lang="en-US" dirty="0" smtClean="0"/>
              <a:t>When will I be done?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519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Shell protein content</a:t>
            </a:r>
          </a:p>
          <a:p>
            <a:r>
              <a:rPr lang="en-US" dirty="0" smtClean="0"/>
              <a:t>What is the shell growth/calcification response?</a:t>
            </a:r>
          </a:p>
          <a:p>
            <a:r>
              <a:rPr lang="en-US" dirty="0" smtClean="0"/>
              <a:t>Many bivalves dissolve their shells at high pCO</a:t>
            </a:r>
            <a:r>
              <a:rPr lang="en-US" baseline="-25000" dirty="0" smtClean="0"/>
              <a:t>2</a:t>
            </a:r>
            <a:r>
              <a:rPr lang="en-US" dirty="0" smtClean="0"/>
              <a:t> to buffer changes in pH </a:t>
            </a:r>
            <a:r>
              <a:rPr lang="en-US" sz="1800" dirty="0" smtClean="0"/>
              <a:t>(</a:t>
            </a:r>
            <a:r>
              <a:rPr lang="en-US" sz="1800" dirty="0" err="1" smtClean="0"/>
              <a:t>Pörtner</a:t>
            </a:r>
            <a:r>
              <a:rPr lang="en-US" sz="1800" dirty="0" smtClean="0"/>
              <a:t> </a:t>
            </a:r>
            <a:r>
              <a:rPr lang="en-US" sz="1800" dirty="0" smtClean="0"/>
              <a:t>et al. 2004)</a:t>
            </a:r>
          </a:p>
          <a:p>
            <a:r>
              <a:rPr lang="en-US" dirty="0" smtClean="0"/>
              <a:t>CaCO</a:t>
            </a:r>
            <a:r>
              <a:rPr lang="en-US" baseline="-25000" dirty="0" smtClean="0"/>
              <a:t>3</a:t>
            </a:r>
            <a:r>
              <a:rPr lang="en-US" dirty="0" smtClean="0"/>
              <a:t> in shells </a:t>
            </a:r>
            <a:r>
              <a:rPr lang="en-US" dirty="0" smtClean="0"/>
              <a:t>contains </a:t>
            </a:r>
            <a:r>
              <a:rPr lang="en-US" dirty="0" smtClean="0"/>
              <a:t>protein between the crystals</a:t>
            </a:r>
          </a:p>
          <a:p>
            <a:r>
              <a:rPr lang="en-US" dirty="0" smtClean="0"/>
              <a:t>Changes in shell chemistry? Energy allocation to growth?</a:t>
            </a:r>
            <a:endParaRPr lang="en-US" dirty="0"/>
          </a:p>
        </p:txBody>
      </p:sp>
      <p:pic>
        <p:nvPicPr>
          <p:cNvPr id="4" name="Picture 3" descr="IMG_096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3" t="17518" r="17422" b="18749"/>
          <a:stretch/>
        </p:blipFill>
        <p:spPr>
          <a:xfrm>
            <a:off x="0" y="0"/>
            <a:ext cx="1814943" cy="1373031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33770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4A6717"/>
                </a:solidFill>
              </a:rPr>
              <a:t>Transcriptomics</a:t>
            </a:r>
            <a:endParaRPr lang="en-US" dirty="0" smtClean="0">
              <a:solidFill>
                <a:srgbClr val="4A6717"/>
              </a:solidFill>
            </a:endParaRPr>
          </a:p>
          <a:p>
            <a:r>
              <a:rPr lang="en-US" dirty="0" smtClean="0"/>
              <a:t>What is the transcriptional response?</a:t>
            </a:r>
          </a:p>
          <a:p>
            <a:r>
              <a:rPr lang="en-US" dirty="0" smtClean="0"/>
              <a:t>NGS</a:t>
            </a:r>
          </a:p>
          <a:p>
            <a:pPr lvl="1"/>
            <a:r>
              <a:rPr lang="en-US" dirty="0" smtClean="0"/>
              <a:t>Pool </a:t>
            </a:r>
            <a:r>
              <a:rPr lang="en-US" dirty="0" err="1" smtClean="0"/>
              <a:t>cDNA</a:t>
            </a:r>
            <a:r>
              <a:rPr lang="en-US" dirty="0" smtClean="0"/>
              <a:t> from high PCP-exposed and non-PCP-exposed oysters from each pCO</a:t>
            </a:r>
            <a:r>
              <a:rPr lang="en-US" baseline="-25000" dirty="0" smtClean="0"/>
              <a:t>2</a:t>
            </a:r>
            <a:r>
              <a:rPr lang="en-US" dirty="0" smtClean="0"/>
              <a:t> treatment (12 exposures)</a:t>
            </a:r>
          </a:p>
          <a:p>
            <a:pPr lvl="1"/>
            <a:r>
              <a:rPr lang="en-US" dirty="0" smtClean="0"/>
              <a:t>Differentially regulated genes will be annotated using </a:t>
            </a:r>
            <a:r>
              <a:rPr lang="en-US" dirty="0" err="1" smtClean="0"/>
              <a:t>blastx</a:t>
            </a:r>
            <a:endParaRPr lang="en-US" dirty="0" smtClean="0"/>
          </a:p>
          <a:p>
            <a:r>
              <a:rPr lang="en-US" dirty="0" err="1" smtClean="0"/>
              <a:t>qPCR</a:t>
            </a:r>
            <a:endParaRPr lang="en-US" dirty="0" smtClean="0"/>
          </a:p>
          <a:p>
            <a:pPr lvl="1"/>
            <a:r>
              <a:rPr lang="en-US" dirty="0" smtClean="0"/>
              <a:t>Individuals from all treatment groups</a:t>
            </a:r>
          </a:p>
          <a:p>
            <a:pPr lvl="1"/>
            <a:r>
              <a:rPr lang="en-US" dirty="0" smtClean="0"/>
              <a:t>Genes: shell mineralization, oxidative stress, molecular chaperones, energy metabolism, acid-base balance, ETC</a:t>
            </a:r>
            <a:endParaRPr lang="en-US" dirty="0"/>
          </a:p>
        </p:txBody>
      </p:sp>
      <p:pic>
        <p:nvPicPr>
          <p:cNvPr id="4" name="Picture 3" descr="IMG_096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3" t="17518" r="17422" b="18749"/>
          <a:stretch/>
        </p:blipFill>
        <p:spPr>
          <a:xfrm>
            <a:off x="0" y="0"/>
            <a:ext cx="1814943" cy="1373031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56552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A6717"/>
                </a:solidFill>
              </a:rPr>
              <a:t>Proteomics</a:t>
            </a:r>
          </a:p>
          <a:p>
            <a:r>
              <a:rPr lang="en-US" dirty="0" smtClean="0"/>
              <a:t>What is the functional protein response?</a:t>
            </a:r>
          </a:p>
          <a:p>
            <a:pPr lvl="1"/>
            <a:r>
              <a:rPr lang="en-US" dirty="0" smtClean="0"/>
              <a:t>How does it relate to the transcriptional response?</a:t>
            </a:r>
          </a:p>
          <a:p>
            <a:r>
              <a:rPr lang="en-US" dirty="0" smtClean="0"/>
              <a:t>2D SDS/PAGE</a:t>
            </a:r>
          </a:p>
          <a:p>
            <a:r>
              <a:rPr lang="en-US" dirty="0" smtClean="0"/>
              <a:t>Barnacles and oysters have shown shifts in protein expression at low pH </a:t>
            </a:r>
            <a:r>
              <a:rPr lang="en-US" sz="1800" dirty="0" smtClean="0"/>
              <a:t>(</a:t>
            </a:r>
            <a:r>
              <a:rPr lang="en-US" sz="1800" dirty="0" err="1" smtClean="0"/>
              <a:t>Tomanek</a:t>
            </a:r>
            <a:r>
              <a:rPr lang="en-US" sz="1800" dirty="0" smtClean="0"/>
              <a:t> et al. 2011; Wong et al. 2011)</a:t>
            </a:r>
            <a:endParaRPr lang="en-US" dirty="0"/>
          </a:p>
        </p:txBody>
      </p:sp>
      <p:pic>
        <p:nvPicPr>
          <p:cNvPr id="4" name="Picture 3" descr="IMG_096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3" t="17518" r="17422" b="18749"/>
          <a:stretch/>
        </p:blipFill>
        <p:spPr>
          <a:xfrm>
            <a:off x="0" y="0"/>
            <a:ext cx="1814943" cy="1373031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5" name="Picture 4" descr="1836.full.pdf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865" y="3977932"/>
            <a:ext cx="4084659" cy="28800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6732" y="6441800"/>
            <a:ext cx="1659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>
                <a:solidFill>
                  <a:schemeClr val="accent2">
                    <a:lumMod val="75000"/>
                  </a:schemeClr>
                </a:solidFill>
              </a:rPr>
              <a:t>Tomanek</a:t>
            </a:r>
            <a:r>
              <a:rPr lang="en-US" sz="1400" i="1" dirty="0" smtClean="0">
                <a:solidFill>
                  <a:schemeClr val="accent2">
                    <a:lumMod val="75000"/>
                  </a:schemeClr>
                </a:solidFill>
              </a:rPr>
              <a:t> et al. 2011</a:t>
            </a:r>
            <a:endParaRPr lang="en-US" sz="1400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106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Heat shock response</a:t>
            </a:r>
          </a:p>
          <a:p>
            <a:r>
              <a:rPr lang="en-US" dirty="0" smtClean="0"/>
              <a:t>What is the functional morphology response?</a:t>
            </a:r>
          </a:p>
          <a:p>
            <a:pPr lvl="1"/>
            <a:r>
              <a:rPr lang="en-US" dirty="0" smtClean="0"/>
              <a:t>Reflects the ability to acclimate</a:t>
            </a:r>
          </a:p>
          <a:p>
            <a:r>
              <a:rPr lang="en-US" dirty="0" smtClean="0"/>
              <a:t>Find the LHT (next week)</a:t>
            </a:r>
          </a:p>
          <a:p>
            <a:r>
              <a:rPr lang="en-US" dirty="0" smtClean="0"/>
              <a:t>SLT exposure followed by LHT exposure at times post-SLT</a:t>
            </a:r>
          </a:p>
          <a:p>
            <a:pPr lvl="1"/>
            <a:r>
              <a:rPr lang="en-US" dirty="0" smtClean="0"/>
              <a:t>0 hours</a:t>
            </a:r>
          </a:p>
          <a:p>
            <a:pPr lvl="1"/>
            <a:r>
              <a:rPr lang="en-US" dirty="0" smtClean="0"/>
              <a:t>2 days</a:t>
            </a:r>
          </a:p>
          <a:p>
            <a:pPr lvl="1"/>
            <a:r>
              <a:rPr lang="en-US" dirty="0" smtClean="0"/>
              <a:t>14 days</a:t>
            </a:r>
          </a:p>
          <a:p>
            <a:r>
              <a:rPr lang="en-US" dirty="0" smtClean="0"/>
              <a:t>Gene and protein expression of </a:t>
            </a:r>
            <a:r>
              <a:rPr lang="en-US" i="1" dirty="0" smtClean="0"/>
              <a:t>hsp70</a:t>
            </a:r>
            <a:r>
              <a:rPr lang="en-US" dirty="0" smtClean="0"/>
              <a:t>/Hsp70 following SLT and LHT</a:t>
            </a:r>
            <a:endParaRPr lang="en-US" dirty="0"/>
          </a:p>
        </p:txBody>
      </p:sp>
      <p:pic>
        <p:nvPicPr>
          <p:cNvPr id="5" name="Picture 4" descr="IMG_096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3" t="17518" r="17422" b="18749"/>
          <a:stretch/>
        </p:blipFill>
        <p:spPr>
          <a:xfrm>
            <a:off x="0" y="0"/>
            <a:ext cx="1814943" cy="1373031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70686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38"/>
            <a:ext cx="8229600" cy="1600200"/>
          </a:xfrm>
        </p:spPr>
        <p:txBody>
          <a:bodyPr/>
          <a:lstStyle/>
          <a:p>
            <a:r>
              <a:rPr lang="en-US" dirty="0" smtClean="0"/>
              <a:t>Methods: Statistics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46438"/>
            <a:ext cx="8229600" cy="4525963"/>
          </a:xfrm>
        </p:spPr>
        <p:txBody>
          <a:bodyPr/>
          <a:lstStyle/>
          <a:p>
            <a:r>
              <a:rPr lang="en-US" dirty="0" smtClean="0"/>
              <a:t>Mortality, histology measurements, </a:t>
            </a:r>
            <a:r>
              <a:rPr lang="en-US" dirty="0" err="1" smtClean="0"/>
              <a:t>qPCR</a:t>
            </a:r>
            <a:r>
              <a:rPr lang="en-US" dirty="0" smtClean="0"/>
              <a:t>, </a:t>
            </a:r>
            <a:r>
              <a:rPr lang="en-US" i="1" dirty="0" smtClean="0"/>
              <a:t>hsp70 </a:t>
            </a:r>
            <a:r>
              <a:rPr lang="en-US" dirty="0" smtClean="0"/>
              <a:t>and Hsp70 expression: ANOVA with pCO</a:t>
            </a:r>
            <a:r>
              <a:rPr lang="en-US" baseline="-25000" dirty="0" smtClean="0"/>
              <a:t>2</a:t>
            </a:r>
            <a:r>
              <a:rPr lang="en-US" dirty="0" smtClean="0"/>
              <a:t> and PCP treatments as fixed effects</a:t>
            </a:r>
          </a:p>
          <a:p>
            <a:r>
              <a:rPr lang="en-US" dirty="0" smtClean="0"/>
              <a:t>NGS data: </a:t>
            </a:r>
          </a:p>
          <a:p>
            <a:pPr lvl="1"/>
            <a:r>
              <a:rPr lang="en-US" dirty="0" smtClean="0"/>
              <a:t>transform sequence counts into RPKM</a:t>
            </a:r>
          </a:p>
          <a:p>
            <a:pPr lvl="1"/>
            <a:r>
              <a:rPr lang="en-US" dirty="0" smtClean="0"/>
              <a:t>Chi square to compare between treatment groups</a:t>
            </a:r>
          </a:p>
          <a:p>
            <a:pPr lvl="1"/>
            <a:r>
              <a:rPr lang="en-US" dirty="0" smtClean="0"/>
              <a:t>Correct for multiple hypotheses with </a:t>
            </a:r>
            <a:r>
              <a:rPr lang="en-US" dirty="0" err="1" smtClean="0"/>
              <a:t>Qvalue</a:t>
            </a:r>
            <a:endParaRPr lang="en-US" dirty="0" smtClean="0"/>
          </a:p>
          <a:p>
            <a:r>
              <a:rPr lang="en-US" dirty="0" smtClean="0"/>
              <a:t>Proteomics: t-test</a:t>
            </a:r>
            <a:endParaRPr lang="en-US" dirty="0"/>
          </a:p>
        </p:txBody>
      </p:sp>
      <p:pic>
        <p:nvPicPr>
          <p:cNvPr id="4" name="Picture 3" descr="IMG_096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3" t="17518" r="17422" b="18749"/>
          <a:stretch/>
        </p:blipFill>
        <p:spPr>
          <a:xfrm>
            <a:off x="0" y="0"/>
            <a:ext cx="1814943" cy="1373031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09608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Bracket 5"/>
          <p:cNvSpPr/>
          <p:nvPr/>
        </p:nvSpPr>
        <p:spPr>
          <a:xfrm rot="5400000">
            <a:off x="1961247" y="1200110"/>
            <a:ext cx="231468" cy="1620225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10226" y="1248157"/>
            <a:ext cx="10891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Start </a:t>
            </a:r>
            <a:r>
              <a:rPr lang="en-US" dirty="0" err="1" smtClean="0"/>
              <a:t>exp</a:t>
            </a:r>
            <a:endParaRPr lang="en-US" dirty="0" smtClean="0"/>
          </a:p>
          <a:p>
            <a:r>
              <a:rPr lang="en-US" dirty="0" smtClean="0"/>
              <a:t>9/27</a:t>
            </a:r>
            <a:endParaRPr lang="en-US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43542"/>
              </p:ext>
            </p:extLst>
          </p:nvPr>
        </p:nvGraphicFramePr>
        <p:xfrm>
          <a:off x="451043" y="569769"/>
          <a:ext cx="8296811" cy="6101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/>
          <p:cNvSpPr/>
          <p:nvPr/>
        </p:nvSpPr>
        <p:spPr>
          <a:xfrm>
            <a:off x="2909976" y="1733047"/>
            <a:ext cx="1742028" cy="4118955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0"/>
                </a:schemeClr>
              </a:gs>
              <a:gs pos="80000">
                <a:schemeClr val="accent1">
                  <a:shade val="93000"/>
                  <a:satMod val="130000"/>
                  <a:alpha val="0"/>
                </a:schemeClr>
              </a:gs>
              <a:gs pos="100000">
                <a:schemeClr val="accent1">
                  <a:shade val="94000"/>
                  <a:satMod val="135000"/>
                  <a:alpha val="0"/>
                </a:schemeClr>
              </a:gs>
            </a:gsLst>
            <a:lin ang="16200000" scaled="0"/>
            <a:tileRect/>
          </a:gradFill>
          <a:ln w="38100" cmpd="sng">
            <a:solidFill>
              <a:srgbClr val="80B60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48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4911046"/>
              </p:ext>
            </p:extLst>
          </p:nvPr>
        </p:nvGraphicFramePr>
        <p:xfrm>
          <a:off x="427304" y="474807"/>
          <a:ext cx="8368028" cy="57926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2706256" y="1673696"/>
            <a:ext cx="2896169" cy="3727239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0"/>
                </a:schemeClr>
              </a:gs>
              <a:gs pos="80000">
                <a:schemeClr val="accent1">
                  <a:shade val="93000"/>
                  <a:satMod val="130000"/>
                  <a:alpha val="0"/>
                </a:schemeClr>
              </a:gs>
              <a:gs pos="100000">
                <a:schemeClr val="accent1">
                  <a:shade val="94000"/>
                  <a:satMod val="135000"/>
                  <a:alpha val="0"/>
                </a:schemeClr>
              </a:gs>
            </a:gsLst>
            <a:lin ang="16200000" scaled="0"/>
            <a:tileRect/>
          </a:gradFill>
          <a:ln w="38100" cmpd="sng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768598" y="1982321"/>
            <a:ext cx="2872430" cy="3501705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0"/>
                </a:schemeClr>
              </a:gs>
              <a:gs pos="80000">
                <a:schemeClr val="accent1">
                  <a:shade val="93000"/>
                  <a:satMod val="130000"/>
                  <a:alpha val="0"/>
                </a:schemeClr>
              </a:gs>
              <a:gs pos="100000">
                <a:schemeClr val="accent1">
                  <a:shade val="94000"/>
                  <a:satMod val="135000"/>
                  <a:alpha val="0"/>
                </a:schemeClr>
              </a:gs>
            </a:gsLst>
            <a:lin ang="16200000" scaled="0"/>
            <a:tileRect/>
          </a:gradFill>
          <a:ln w="38100" cmpd="sng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448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902776"/>
              </p:ext>
            </p:extLst>
          </p:nvPr>
        </p:nvGraphicFramePr>
        <p:xfrm>
          <a:off x="534129" y="534158"/>
          <a:ext cx="8368029" cy="59944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213689" y="1381641"/>
            <a:ext cx="348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C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1523" y="1297194"/>
            <a:ext cx="348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C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58172" y="1666526"/>
            <a:ext cx="2753734" cy="4043033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0"/>
                </a:schemeClr>
              </a:gs>
              <a:gs pos="80000">
                <a:schemeClr val="accent1">
                  <a:shade val="93000"/>
                  <a:satMod val="130000"/>
                  <a:alpha val="0"/>
                </a:schemeClr>
              </a:gs>
              <a:gs pos="100000">
                <a:schemeClr val="accent1">
                  <a:shade val="94000"/>
                  <a:satMod val="135000"/>
                  <a:alpha val="0"/>
                </a:schemeClr>
              </a:gs>
            </a:gsLst>
            <a:lin ang="16200000" scaled="0"/>
            <a:tileRect/>
          </a:gradFill>
          <a:ln w="38100" cmpd="sng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281947" y="3252431"/>
            <a:ext cx="3452134" cy="2457128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0"/>
                </a:schemeClr>
              </a:gs>
              <a:gs pos="80000">
                <a:schemeClr val="accent1">
                  <a:shade val="93000"/>
                  <a:satMod val="130000"/>
                  <a:alpha val="0"/>
                </a:schemeClr>
              </a:gs>
              <a:gs pos="100000">
                <a:schemeClr val="accent1">
                  <a:shade val="94000"/>
                  <a:satMod val="135000"/>
                  <a:alpha val="0"/>
                </a:schemeClr>
              </a:gs>
            </a:gsLst>
            <a:lin ang="16200000" scaled="0"/>
            <a:tileRect/>
          </a:gradFill>
          <a:ln w="38100" cmpd="sng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479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0911860"/>
              </p:ext>
            </p:extLst>
          </p:nvPr>
        </p:nvGraphicFramePr>
        <p:xfrm>
          <a:off x="284869" y="225535"/>
          <a:ext cx="8557941" cy="6219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645102" y="847482"/>
            <a:ext cx="348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C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41732" y="1011752"/>
            <a:ext cx="348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C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85172" y="1381084"/>
            <a:ext cx="3513385" cy="410294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0"/>
                </a:schemeClr>
              </a:gs>
              <a:gs pos="80000">
                <a:schemeClr val="accent1">
                  <a:shade val="93000"/>
                  <a:satMod val="130000"/>
                  <a:alpha val="0"/>
                </a:schemeClr>
              </a:gs>
              <a:gs pos="100000">
                <a:schemeClr val="accent1">
                  <a:shade val="94000"/>
                  <a:satMod val="135000"/>
                  <a:alpha val="0"/>
                </a:schemeClr>
              </a:gs>
            </a:gsLst>
            <a:lin ang="16200000" scaled="0"/>
            <a:tileRect/>
          </a:gradFill>
          <a:ln w="38100" cmpd="sng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661773" y="3311782"/>
            <a:ext cx="3096046" cy="217224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0"/>
                </a:schemeClr>
              </a:gs>
              <a:gs pos="80000">
                <a:schemeClr val="accent1">
                  <a:shade val="93000"/>
                  <a:satMod val="130000"/>
                  <a:alpha val="0"/>
                </a:schemeClr>
              </a:gs>
              <a:gs pos="100000">
                <a:schemeClr val="accent1">
                  <a:shade val="94000"/>
                  <a:satMod val="135000"/>
                  <a:alpha val="0"/>
                </a:schemeClr>
              </a:gs>
            </a:gsLst>
            <a:lin ang="16200000" scaled="0"/>
            <a:tileRect/>
          </a:gradFill>
          <a:ln w="38100" cmpd="sng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873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Significance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Integrative response to multiple stressors</a:t>
            </a:r>
          </a:p>
          <a:p>
            <a:r>
              <a:rPr lang="en-US" dirty="0" smtClean="0"/>
              <a:t>Detail of molecular and physiological plasticity available to the oyster</a:t>
            </a:r>
            <a:endParaRPr lang="en-US" dirty="0"/>
          </a:p>
        </p:txBody>
      </p:sp>
      <p:pic>
        <p:nvPicPr>
          <p:cNvPr id="4" name="Picture 3" descr="IMG_096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3" t="17518" r="17422" b="18749"/>
          <a:stretch/>
        </p:blipFill>
        <p:spPr>
          <a:xfrm>
            <a:off x="0" y="0"/>
            <a:ext cx="1814943" cy="1373031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77240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To characterize how ocean acidification affects larval oyster growth, development, calcification, and physiology through controlled laboratory experiments with different levels of pCO</a:t>
            </a:r>
            <a:r>
              <a:rPr lang="en-US" baseline="-25000" dirty="0" smtClean="0"/>
              <a:t>2</a:t>
            </a:r>
            <a:r>
              <a:rPr lang="en-US" dirty="0" smtClean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To discover how exposure to acidic conditions affects juvenile oyster response to a secondary stressor by measuring growth, gene </a:t>
            </a:r>
            <a:r>
              <a:rPr lang="en-US" dirty="0" smtClean="0"/>
              <a:t>expression, </a:t>
            </a:r>
            <a:r>
              <a:rPr lang="en-US" dirty="0" smtClean="0"/>
              <a:t>protein expression, and response to heat shock.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To quantify how conditioning of adult oysters in acidic water affects their fitness.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455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 weeks may not be long enough for the “long exposure”</a:t>
            </a:r>
          </a:p>
          <a:p>
            <a:pPr lvl="1"/>
            <a:r>
              <a:rPr lang="en-US" dirty="0" smtClean="0"/>
              <a:t>What about 1 month?</a:t>
            </a:r>
          </a:p>
          <a:p>
            <a:r>
              <a:rPr lang="en-US" dirty="0" smtClean="0"/>
              <a:t>Oysters </a:t>
            </a:r>
            <a:r>
              <a:rPr lang="en-US" dirty="0" smtClean="0"/>
              <a:t>change the chemistry in 4L jars</a:t>
            </a:r>
          </a:p>
          <a:p>
            <a:pPr lvl="1"/>
            <a:r>
              <a:rPr lang="en-US" dirty="0" smtClean="0"/>
              <a:t>Can be remedied with a flow-through system – FHL?</a:t>
            </a:r>
          </a:p>
          <a:p>
            <a:endParaRPr lang="en-US" dirty="0"/>
          </a:p>
        </p:txBody>
      </p:sp>
      <p:pic>
        <p:nvPicPr>
          <p:cNvPr id="4" name="Picture 3" descr="IMG_096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3" t="17518" r="17422" b="18749"/>
          <a:stretch/>
        </p:blipFill>
        <p:spPr>
          <a:xfrm>
            <a:off x="0" y="0"/>
            <a:ext cx="1814943" cy="1373031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29207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 3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quantify how conditioning of adult oysters in acidic water affects their fitness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6" name="Picture 5" descr="IMG_11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28800" cy="1371600"/>
          </a:xfrm>
          <a:prstGeom prst="rect">
            <a:avLst/>
          </a:prstGeom>
          <a:ln>
            <a:solidFill>
              <a:srgbClr val="4A6717"/>
            </a:solidFill>
          </a:ln>
        </p:spPr>
      </p:pic>
      <p:pic>
        <p:nvPicPr>
          <p:cNvPr id="7" name="Picture 6" descr="P100079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13" y="492004"/>
            <a:ext cx="1842765" cy="1382074"/>
          </a:xfrm>
          <a:prstGeom prst="rect">
            <a:avLst/>
          </a:prstGeom>
          <a:ln>
            <a:solidFill>
              <a:srgbClr val="4A6717"/>
            </a:solidFill>
          </a:ln>
        </p:spPr>
      </p:pic>
    </p:spTree>
    <p:extLst>
      <p:ext uri="{BB962C8B-B14F-4D97-AF65-F5344CB8AC3E}">
        <p14:creationId xmlns:p14="http://schemas.microsoft.com/office/powerpoint/2010/main" val="2038518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6050"/>
            <a:ext cx="8229600" cy="1600200"/>
          </a:xfrm>
        </p:spPr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886250"/>
            <a:ext cx="8229600" cy="4525963"/>
          </a:xfrm>
        </p:spPr>
        <p:txBody>
          <a:bodyPr/>
          <a:lstStyle/>
          <a:p>
            <a:r>
              <a:rPr lang="en-US" dirty="0" smtClean="0"/>
              <a:t>Acclimatization to water from upper and lower intakes in </a:t>
            </a:r>
            <a:r>
              <a:rPr lang="en-US" dirty="0" err="1" smtClean="0"/>
              <a:t>Dabob</a:t>
            </a:r>
            <a:r>
              <a:rPr lang="en-US" dirty="0" smtClean="0"/>
              <a:t> Bay</a:t>
            </a:r>
          </a:p>
          <a:p>
            <a:pPr lvl="1"/>
            <a:r>
              <a:rPr lang="en-US" dirty="0" smtClean="0"/>
              <a:t>These water masses maintain separate pH in the late spring-early fall</a:t>
            </a:r>
          </a:p>
          <a:p>
            <a:r>
              <a:rPr lang="en-US" dirty="0" smtClean="0"/>
              <a:t>Acclimatize hatchery (selectively bred) and wild-caught oysters</a:t>
            </a:r>
          </a:p>
          <a:p>
            <a:r>
              <a:rPr lang="en-US" dirty="0" smtClean="0"/>
              <a:t>Sample water for pH, TA, temperature, and salinity</a:t>
            </a:r>
            <a:endParaRPr lang="en-US" dirty="0"/>
          </a:p>
        </p:txBody>
      </p:sp>
      <p:pic>
        <p:nvPicPr>
          <p:cNvPr id="6" name="Picture 5" descr="IMG_11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28800" cy="1371600"/>
          </a:xfrm>
          <a:prstGeom prst="rect">
            <a:avLst/>
          </a:prstGeom>
          <a:ln>
            <a:solidFill>
              <a:srgbClr val="4A6717"/>
            </a:solidFill>
          </a:ln>
        </p:spPr>
      </p:pic>
      <p:pic>
        <p:nvPicPr>
          <p:cNvPr id="7" name="Picture 6" descr="P100079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13" y="492004"/>
            <a:ext cx="1842765" cy="1382074"/>
          </a:xfrm>
          <a:prstGeom prst="rect">
            <a:avLst/>
          </a:prstGeom>
          <a:ln>
            <a:solidFill>
              <a:srgbClr val="4A6717"/>
            </a:solidFill>
          </a:ln>
        </p:spPr>
      </p:pic>
      <p:pic>
        <p:nvPicPr>
          <p:cNvPr id="8" name="Picture 7" descr="IMG_097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432" y="4244952"/>
            <a:ext cx="3484064" cy="2613048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78756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6050"/>
            <a:ext cx="8229600" cy="1600200"/>
          </a:xfrm>
        </p:spPr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6250"/>
            <a:ext cx="8229600" cy="4525963"/>
          </a:xfrm>
        </p:spPr>
        <p:txBody>
          <a:bodyPr/>
          <a:lstStyle/>
          <a:p>
            <a:r>
              <a:rPr lang="en-US" dirty="0" smtClean="0"/>
              <a:t>Gametogenesis</a:t>
            </a:r>
          </a:p>
          <a:p>
            <a:pPr lvl="1"/>
            <a:r>
              <a:rPr lang="en-US" dirty="0" smtClean="0"/>
              <a:t>GSI</a:t>
            </a:r>
          </a:p>
          <a:p>
            <a:pPr lvl="1"/>
            <a:r>
              <a:rPr lang="en-US" dirty="0" smtClean="0"/>
              <a:t>Oocyte diameter</a:t>
            </a:r>
          </a:p>
          <a:p>
            <a:pPr lvl="1"/>
            <a:r>
              <a:rPr lang="en-US" dirty="0" smtClean="0"/>
              <a:t>Glycogen, protein, and lipids</a:t>
            </a:r>
            <a:endParaRPr lang="en-US" dirty="0"/>
          </a:p>
        </p:txBody>
      </p:sp>
      <p:pic>
        <p:nvPicPr>
          <p:cNvPr id="4" name="Picture 3" descr="IMG_13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053" y="3466540"/>
            <a:ext cx="4521947" cy="3391460"/>
          </a:xfrm>
          <a:prstGeom prst="rect">
            <a:avLst/>
          </a:prstGeom>
          <a:ln>
            <a:solidFill>
              <a:srgbClr val="B26314"/>
            </a:solidFill>
          </a:ln>
        </p:spPr>
      </p:pic>
      <p:pic>
        <p:nvPicPr>
          <p:cNvPr id="5" name="Picture 4" descr="j-1.1444-2906.2000.00067.x.pdf (SECURED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30" y="3466540"/>
            <a:ext cx="4303125" cy="16136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2730" y="5080212"/>
            <a:ext cx="11717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accent2">
                    <a:lumMod val="75000"/>
                  </a:schemeClr>
                </a:solidFill>
              </a:rPr>
              <a:t>Li et al. 2000</a:t>
            </a:r>
            <a:endParaRPr lang="en-US" sz="14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Picture 6" descr="IMG_110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28800" cy="1371600"/>
          </a:xfrm>
          <a:prstGeom prst="rect">
            <a:avLst/>
          </a:prstGeom>
          <a:ln>
            <a:solidFill>
              <a:srgbClr val="4A6717"/>
            </a:solidFill>
          </a:ln>
        </p:spPr>
      </p:pic>
      <p:pic>
        <p:nvPicPr>
          <p:cNvPr id="8" name="Picture 7" descr="P100079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13" y="492004"/>
            <a:ext cx="1842765" cy="1382074"/>
          </a:xfrm>
          <a:prstGeom prst="rect">
            <a:avLst/>
          </a:prstGeom>
          <a:ln>
            <a:solidFill>
              <a:srgbClr val="4A6717"/>
            </a:solidFill>
          </a:ln>
        </p:spPr>
      </p:pic>
    </p:spTree>
    <p:extLst>
      <p:ext uri="{BB962C8B-B14F-4D97-AF65-F5344CB8AC3E}">
        <p14:creationId xmlns:p14="http://schemas.microsoft.com/office/powerpoint/2010/main" val="3957831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934"/>
            <a:ext cx="8229600" cy="1600200"/>
          </a:xfrm>
        </p:spPr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9134"/>
            <a:ext cx="8229600" cy="4525963"/>
          </a:xfrm>
        </p:spPr>
        <p:txBody>
          <a:bodyPr/>
          <a:lstStyle/>
          <a:p>
            <a:r>
              <a:rPr lang="en-US" dirty="0" smtClean="0"/>
              <a:t>Six crosses to determine effects of parent origin, pH conditioning, maternal effects</a:t>
            </a:r>
          </a:p>
          <a:p>
            <a:pPr lvl="1"/>
            <a:r>
              <a:rPr lang="en-US" dirty="0" smtClean="0"/>
              <a:t>Deep water intake wild males x DW wild females</a:t>
            </a:r>
          </a:p>
          <a:p>
            <a:pPr lvl="1"/>
            <a:r>
              <a:rPr lang="en-US" dirty="0" smtClean="0"/>
              <a:t>DW hatchery males x DW hatchery females</a:t>
            </a:r>
          </a:p>
          <a:p>
            <a:pPr lvl="1"/>
            <a:r>
              <a:rPr lang="en-US" dirty="0" smtClean="0"/>
              <a:t>Shallow water wild males x SW wild females</a:t>
            </a:r>
          </a:p>
          <a:p>
            <a:pPr lvl="1"/>
            <a:r>
              <a:rPr lang="en-US" dirty="0" smtClean="0"/>
              <a:t>SW hatchery males x SW hatchery females</a:t>
            </a:r>
          </a:p>
          <a:p>
            <a:pPr lvl="1"/>
            <a:r>
              <a:rPr lang="en-US" dirty="0" smtClean="0"/>
              <a:t>DW wild males x SW wild females</a:t>
            </a:r>
          </a:p>
          <a:p>
            <a:pPr lvl="1"/>
            <a:r>
              <a:rPr lang="en-US" dirty="0" smtClean="0"/>
              <a:t>SW wild males x DW wild females</a:t>
            </a:r>
          </a:p>
          <a:p>
            <a:r>
              <a:rPr lang="en-US" dirty="0" smtClean="0"/>
              <a:t>Genotype-dependent survival of larvae</a:t>
            </a:r>
            <a:endParaRPr lang="en-US" dirty="0"/>
          </a:p>
        </p:txBody>
      </p:sp>
      <p:pic>
        <p:nvPicPr>
          <p:cNvPr id="4" name="Picture 3" descr="IMG_11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28800" cy="1371600"/>
          </a:xfrm>
          <a:prstGeom prst="rect">
            <a:avLst/>
          </a:prstGeom>
          <a:ln>
            <a:solidFill>
              <a:srgbClr val="4A6717"/>
            </a:solidFill>
          </a:ln>
        </p:spPr>
      </p:pic>
      <p:pic>
        <p:nvPicPr>
          <p:cNvPr id="5" name="Picture 4" descr="P100079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13" y="492004"/>
            <a:ext cx="1842765" cy="1382074"/>
          </a:xfrm>
          <a:prstGeom prst="rect">
            <a:avLst/>
          </a:prstGeom>
          <a:ln>
            <a:solidFill>
              <a:srgbClr val="4A6717"/>
            </a:solidFill>
          </a:ln>
        </p:spPr>
      </p:pic>
      <p:grpSp>
        <p:nvGrpSpPr>
          <p:cNvPr id="15" name="Group 14"/>
          <p:cNvGrpSpPr/>
          <p:nvPr/>
        </p:nvGrpSpPr>
        <p:grpSpPr>
          <a:xfrm>
            <a:off x="5605956" y="2849038"/>
            <a:ext cx="2460874" cy="915353"/>
            <a:chOff x="5605956" y="2849038"/>
            <a:chExt cx="2460874" cy="915353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6155110" y="2849038"/>
              <a:ext cx="789410" cy="27460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5605956" y="3123644"/>
              <a:ext cx="1338564" cy="33181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5777566" y="3123644"/>
              <a:ext cx="1029666" cy="45767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5605956" y="3581321"/>
              <a:ext cx="1201276" cy="18307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6944520" y="3179258"/>
              <a:ext cx="11223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2">
                      <a:lumMod val="75000"/>
                    </a:schemeClr>
                  </a:solidFill>
                </a:rPr>
                <a:t>pH effect</a:t>
              </a:r>
              <a:endParaRPr lang="en-US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525871" y="2817903"/>
            <a:ext cx="2934208" cy="1029772"/>
            <a:chOff x="5525871" y="2817903"/>
            <a:chExt cx="2934208" cy="1029772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6155110" y="2849038"/>
              <a:ext cx="1292802" cy="0"/>
            </a:xfrm>
            <a:prstGeom prst="line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5605956" y="2817903"/>
              <a:ext cx="1841956" cy="330220"/>
            </a:xfrm>
            <a:prstGeom prst="line">
              <a:avLst/>
            </a:prstGeom>
            <a:ln>
              <a:solidFill>
                <a:srgbClr val="ABD95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5605956" y="3424324"/>
              <a:ext cx="1201276" cy="423351"/>
            </a:xfrm>
            <a:prstGeom prst="line">
              <a:avLst/>
            </a:prstGeom>
            <a:ln>
              <a:solidFill>
                <a:srgbClr val="ABD95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525871" y="3733256"/>
              <a:ext cx="1281361" cy="114419"/>
            </a:xfrm>
            <a:prstGeom prst="line">
              <a:avLst/>
            </a:prstGeom>
            <a:ln>
              <a:solidFill>
                <a:srgbClr val="ABD95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6944520" y="3424324"/>
              <a:ext cx="15155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Parent origin</a:t>
              </a:r>
              <a:endParaRPr lang="en-US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599172" y="3993230"/>
            <a:ext cx="2766641" cy="390620"/>
            <a:chOff x="4599172" y="3993230"/>
            <a:chExt cx="2766641" cy="390620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4599172" y="3993230"/>
              <a:ext cx="835173" cy="205954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4599172" y="4199184"/>
              <a:ext cx="835173" cy="137303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5548752" y="4014518"/>
              <a:ext cx="18170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Maternal effects</a:t>
              </a:r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3966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75548"/>
            <a:ext cx="8229600" cy="1600200"/>
          </a:xfrm>
        </p:spPr>
        <p:txBody>
          <a:bodyPr/>
          <a:lstStyle/>
          <a:p>
            <a:r>
              <a:rPr lang="en-US" dirty="0" smtClean="0"/>
              <a:t>Methods: </a:t>
            </a:r>
            <a:r>
              <a:rPr lang="en-US" dirty="0" err="1" smtClean="0"/>
              <a:t>Statisitics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75748"/>
            <a:ext cx="8229600" cy="4525963"/>
          </a:xfrm>
        </p:spPr>
        <p:txBody>
          <a:bodyPr/>
          <a:lstStyle/>
          <a:p>
            <a:r>
              <a:rPr lang="en-US" dirty="0" smtClean="0"/>
              <a:t>Gametogenesis: PCA</a:t>
            </a:r>
          </a:p>
          <a:p>
            <a:pPr lvl="1"/>
            <a:r>
              <a:rPr lang="en-US" dirty="0" smtClean="0"/>
              <a:t>Variables = wild vs. hatchery, GSI, oocyte diameter, glycogen, protein, lipids</a:t>
            </a:r>
          </a:p>
          <a:p>
            <a:r>
              <a:rPr lang="en-US" dirty="0" smtClean="0"/>
              <a:t>Assignment power of SNPs, parentage analysis, allele frequencies: </a:t>
            </a:r>
            <a:r>
              <a:rPr lang="en-US" dirty="0" err="1" smtClean="0"/>
              <a:t>Cervus</a:t>
            </a:r>
            <a:r>
              <a:rPr lang="en-US" dirty="0" smtClean="0"/>
              <a:t> (likelihood)</a:t>
            </a:r>
            <a:endParaRPr lang="en-US" dirty="0"/>
          </a:p>
        </p:txBody>
      </p:sp>
      <p:pic>
        <p:nvPicPr>
          <p:cNvPr id="4" name="Picture 3" descr="IMG_11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28800" cy="1371600"/>
          </a:xfrm>
          <a:prstGeom prst="rect">
            <a:avLst/>
          </a:prstGeom>
          <a:ln>
            <a:solidFill>
              <a:srgbClr val="4A6717"/>
            </a:solidFill>
          </a:ln>
        </p:spPr>
      </p:pic>
      <p:pic>
        <p:nvPicPr>
          <p:cNvPr id="5" name="Picture 4" descr="P100079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13" y="492004"/>
            <a:ext cx="1842765" cy="1382074"/>
          </a:xfrm>
          <a:prstGeom prst="rect">
            <a:avLst/>
          </a:prstGeom>
          <a:ln>
            <a:solidFill>
              <a:srgbClr val="4A6717"/>
            </a:solidFill>
          </a:ln>
        </p:spPr>
      </p:pic>
    </p:spTree>
    <p:extLst>
      <p:ext uri="{BB962C8B-B14F-4D97-AF65-F5344CB8AC3E}">
        <p14:creationId xmlns:p14="http://schemas.microsoft.com/office/powerpoint/2010/main" val="2926888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3166"/>
            <a:ext cx="8229600" cy="1600200"/>
          </a:xfrm>
        </p:spPr>
        <p:txBody>
          <a:bodyPr/>
          <a:lstStyle/>
          <a:p>
            <a:r>
              <a:rPr lang="en-US" dirty="0" smtClean="0"/>
              <a:t>Significance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63366"/>
            <a:ext cx="8229600" cy="4525963"/>
          </a:xfrm>
        </p:spPr>
        <p:txBody>
          <a:bodyPr/>
          <a:lstStyle/>
          <a:p>
            <a:r>
              <a:rPr lang="en-US" dirty="0" smtClean="0"/>
              <a:t>How do environmental stressors (OA) affect oyster fitness?</a:t>
            </a:r>
          </a:p>
          <a:p>
            <a:r>
              <a:rPr lang="en-US" dirty="0" smtClean="0"/>
              <a:t>What are the evolutionary implications of a physiological stress?</a:t>
            </a:r>
          </a:p>
          <a:p>
            <a:r>
              <a:rPr lang="en-US" dirty="0" smtClean="0"/>
              <a:t>How does hatchery selection compare to wild selection?</a:t>
            </a:r>
            <a:endParaRPr lang="en-US" dirty="0"/>
          </a:p>
        </p:txBody>
      </p:sp>
      <p:pic>
        <p:nvPicPr>
          <p:cNvPr id="4" name="Picture 3" descr="IMG_11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28800" cy="1371600"/>
          </a:xfrm>
          <a:prstGeom prst="rect">
            <a:avLst/>
          </a:prstGeom>
          <a:ln>
            <a:solidFill>
              <a:srgbClr val="4A6717"/>
            </a:solidFill>
          </a:ln>
        </p:spPr>
      </p:pic>
      <p:pic>
        <p:nvPicPr>
          <p:cNvPr id="5" name="Picture 4" descr="P100079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13" y="492004"/>
            <a:ext cx="1842765" cy="1382074"/>
          </a:xfrm>
          <a:prstGeom prst="rect">
            <a:avLst/>
          </a:prstGeom>
          <a:ln>
            <a:solidFill>
              <a:srgbClr val="4A6717"/>
            </a:solidFill>
          </a:ln>
        </p:spPr>
      </p:pic>
    </p:spTree>
    <p:extLst>
      <p:ext uri="{BB962C8B-B14F-4D97-AF65-F5344CB8AC3E}">
        <p14:creationId xmlns:p14="http://schemas.microsoft.com/office/powerpoint/2010/main" val="3303661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2664"/>
            <a:ext cx="8229600" cy="1600200"/>
          </a:xfrm>
        </p:spPr>
        <p:txBody>
          <a:bodyPr/>
          <a:lstStyle/>
          <a:p>
            <a:r>
              <a:rPr lang="en-US" dirty="0" smtClean="0"/>
              <a:t>Possible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52864"/>
            <a:ext cx="8229600" cy="4525963"/>
          </a:xfrm>
        </p:spPr>
        <p:txBody>
          <a:bodyPr/>
          <a:lstStyle/>
          <a:p>
            <a:r>
              <a:rPr lang="en-US" dirty="0" smtClean="0"/>
              <a:t>24 hours is probably not long enough to raise larvae to understand genotype-dependent survival, nor will they be large enough for single larval DNA extraction</a:t>
            </a:r>
          </a:p>
          <a:p>
            <a:pPr lvl="1"/>
            <a:r>
              <a:rPr lang="en-US" dirty="0" smtClean="0"/>
              <a:t>Raise them for a longer amount of time – larger, early mortality will be </a:t>
            </a:r>
            <a:r>
              <a:rPr lang="en-US" dirty="0" smtClean="0"/>
              <a:t>over</a:t>
            </a:r>
          </a:p>
          <a:p>
            <a:pPr lvl="1"/>
            <a:r>
              <a:rPr lang="en-US" dirty="0" smtClean="0"/>
              <a:t>Plough &amp; </a:t>
            </a:r>
            <a:r>
              <a:rPr lang="en-US" dirty="0" err="1" smtClean="0"/>
              <a:t>Hedgecock</a:t>
            </a:r>
            <a:r>
              <a:rPr lang="en-US" dirty="0" smtClean="0"/>
              <a:t> (in press) seem to have extracted DNA from single, early development larvae</a:t>
            </a:r>
            <a:endParaRPr lang="en-US" dirty="0" smtClean="0"/>
          </a:p>
          <a:p>
            <a:pPr lvl="1"/>
            <a:r>
              <a:rPr lang="en-US" dirty="0" smtClean="0"/>
              <a:t>Use RAD sequencing on pooled larvae</a:t>
            </a:r>
          </a:p>
          <a:p>
            <a:endParaRPr lang="en-US" dirty="0"/>
          </a:p>
        </p:txBody>
      </p:sp>
      <p:pic>
        <p:nvPicPr>
          <p:cNvPr id="4" name="Picture 3" descr="IMG_11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28800" cy="1371600"/>
          </a:xfrm>
          <a:prstGeom prst="rect">
            <a:avLst/>
          </a:prstGeom>
          <a:ln>
            <a:solidFill>
              <a:srgbClr val="4A6717"/>
            </a:solidFill>
          </a:ln>
        </p:spPr>
      </p:pic>
      <p:pic>
        <p:nvPicPr>
          <p:cNvPr id="5" name="Picture 4" descr="P100079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13" y="492004"/>
            <a:ext cx="1842765" cy="1382074"/>
          </a:xfrm>
          <a:prstGeom prst="rect">
            <a:avLst/>
          </a:prstGeom>
          <a:ln>
            <a:solidFill>
              <a:srgbClr val="4A6717"/>
            </a:solidFill>
          </a:ln>
        </p:spPr>
      </p:pic>
    </p:spTree>
    <p:extLst>
      <p:ext uri="{BB962C8B-B14F-4D97-AF65-F5344CB8AC3E}">
        <p14:creationId xmlns:p14="http://schemas.microsoft.com/office/powerpoint/2010/main" val="29403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08"/>
            <a:ext cx="8229600" cy="1600200"/>
          </a:xfrm>
        </p:spPr>
        <p:txBody>
          <a:bodyPr/>
          <a:lstStyle/>
          <a:p>
            <a:r>
              <a:rPr lang="en-US" dirty="0" smtClean="0"/>
              <a:t>Synthesis of Significance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4808"/>
            <a:ext cx="8229600" cy="4525963"/>
          </a:xfrm>
        </p:spPr>
        <p:txBody>
          <a:bodyPr/>
          <a:lstStyle/>
          <a:p>
            <a:r>
              <a:rPr lang="en-US" dirty="0" smtClean="0"/>
              <a:t>Different life stages have different tolerances and responses</a:t>
            </a:r>
          </a:p>
          <a:p>
            <a:pPr lvl="1"/>
            <a:r>
              <a:rPr lang="en-US" dirty="0" smtClean="0"/>
              <a:t>Where would a potential bottleneck occur?</a:t>
            </a:r>
          </a:p>
          <a:p>
            <a:pPr lvl="1"/>
            <a:r>
              <a:rPr lang="en-US" dirty="0" smtClean="0"/>
              <a:t>Which stage is the most vulnerable?</a:t>
            </a:r>
          </a:p>
          <a:p>
            <a:r>
              <a:rPr lang="en-US" dirty="0" smtClean="0"/>
              <a:t>Biological significance – which physiological pathways are important for acclimation/survival</a:t>
            </a:r>
          </a:p>
          <a:p>
            <a:r>
              <a:rPr lang="en-US" dirty="0" smtClean="0"/>
              <a:t>Ecological significance – each stage occupies a different niche</a:t>
            </a:r>
          </a:p>
          <a:p>
            <a:r>
              <a:rPr lang="en-US" dirty="0" smtClean="0"/>
              <a:t>Evolutionary significance – how will populations respond to ocean acidification</a:t>
            </a:r>
            <a:endParaRPr lang="en-US" dirty="0"/>
          </a:p>
        </p:txBody>
      </p:sp>
      <p:pic>
        <p:nvPicPr>
          <p:cNvPr id="4" name="Picture 3" descr="IMG_11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684" y="0"/>
            <a:ext cx="1474918" cy="1106189"/>
          </a:xfrm>
          <a:prstGeom prst="rect">
            <a:avLst/>
          </a:prstGeom>
          <a:ln>
            <a:solidFill>
              <a:srgbClr val="4A6717"/>
            </a:solidFill>
          </a:ln>
        </p:spPr>
      </p:pic>
      <p:pic>
        <p:nvPicPr>
          <p:cNvPr id="5" name="Picture 4" descr="P100079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602" y="-1663"/>
            <a:ext cx="1474918" cy="1106189"/>
          </a:xfrm>
          <a:prstGeom prst="rect">
            <a:avLst/>
          </a:prstGeom>
          <a:ln>
            <a:solidFill>
              <a:srgbClr val="4A6717"/>
            </a:solidFill>
          </a:ln>
        </p:spPr>
      </p:pic>
      <p:pic>
        <p:nvPicPr>
          <p:cNvPr id="6" name="Picture 5" descr="IMG_096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3" t="17518" r="17422" b="18749"/>
          <a:stretch/>
        </p:blipFill>
        <p:spPr>
          <a:xfrm>
            <a:off x="3620948" y="-1663"/>
            <a:ext cx="1464413" cy="110785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7" name="Picture 6" descr="103A20110729.000048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40"/>
          <a:stretch/>
        </p:blipFill>
        <p:spPr>
          <a:xfrm>
            <a:off x="926699" y="-1"/>
            <a:ext cx="1423235" cy="1107852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8" name="Picture 7" descr="103A3.14.ti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66" t="15683" r="40443" b="65297"/>
          <a:stretch/>
        </p:blipFill>
        <p:spPr>
          <a:xfrm>
            <a:off x="2349933" y="-2"/>
            <a:ext cx="1271015" cy="1106189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15715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Timeline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2833" y="1598678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2011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93932" y="1598678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2012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50308" y="1598678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2013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1448" y="1968010"/>
            <a:ext cx="92689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17375E"/>
                </a:solidFill>
              </a:rPr>
              <a:t>S     O     N     D     </a:t>
            </a:r>
            <a:r>
              <a:rPr lang="en-US" sz="1600" dirty="0" smtClean="0">
                <a:solidFill>
                  <a:srgbClr val="77933C"/>
                </a:solidFill>
              </a:rPr>
              <a:t>J     F     M     A     M     J     J     A     S     O     N     D     </a:t>
            </a:r>
            <a:r>
              <a:rPr lang="en-US" sz="1600" dirty="0" smtClean="0">
                <a:solidFill>
                  <a:srgbClr val="953735"/>
                </a:solidFill>
              </a:rPr>
              <a:t>J     F     M     A     M     J     J     A</a:t>
            </a:r>
            <a:endParaRPr lang="en-US" sz="1600" dirty="0">
              <a:solidFill>
                <a:srgbClr val="953735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527" y="2337342"/>
            <a:ext cx="1121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 smtClean="0"/>
              <a:t>Adv</a:t>
            </a:r>
            <a:r>
              <a:rPr lang="en-US" sz="1200" i="1" dirty="0" smtClean="0"/>
              <a:t> Genetic Analysis</a:t>
            </a:r>
            <a:endParaRPr lang="en-US" sz="12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1593932" y="2337342"/>
            <a:ext cx="13348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Fish Oceanography</a:t>
            </a:r>
          </a:p>
          <a:p>
            <a:r>
              <a:rPr lang="en-US" sz="1200" i="1" dirty="0" smtClean="0"/>
              <a:t>Fish &amp; Wildlife Toxicology</a:t>
            </a:r>
          </a:p>
          <a:p>
            <a:r>
              <a:rPr lang="en-US" sz="1200" i="1" dirty="0" smtClean="0"/>
              <a:t>Gene Regulation</a:t>
            </a:r>
            <a:endParaRPr lang="en-US" sz="12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2802978" y="2337342"/>
            <a:ext cx="916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Proteomics</a:t>
            </a:r>
            <a:endParaRPr lang="en-US" sz="12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4725020" y="2337342"/>
            <a:ext cx="12480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Applied Pop Gen</a:t>
            </a:r>
            <a:endParaRPr lang="en-US" sz="1200" i="1" dirty="0"/>
          </a:p>
        </p:txBody>
      </p:sp>
      <p:sp>
        <p:nvSpPr>
          <p:cNvPr id="13" name="Rectangle 12"/>
          <p:cNvSpPr/>
          <p:nvPr/>
        </p:nvSpPr>
        <p:spPr>
          <a:xfrm>
            <a:off x="0" y="1968010"/>
            <a:ext cx="1121191" cy="369332"/>
          </a:xfrm>
          <a:prstGeom prst="rect">
            <a:avLst/>
          </a:prstGeom>
          <a:noFill/>
          <a:ln w="317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655778" y="1983107"/>
            <a:ext cx="1121191" cy="369332"/>
          </a:xfrm>
          <a:prstGeom prst="rect">
            <a:avLst/>
          </a:prstGeom>
          <a:noFill/>
          <a:ln w="317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7315" y="3567486"/>
            <a:ext cx="10438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Obj</a:t>
            </a:r>
            <a:r>
              <a:rPr lang="en-US" sz="1200" dirty="0" smtClean="0"/>
              <a:t> 1 analysis</a:t>
            </a:r>
            <a:endParaRPr lang="en-US" sz="1200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3867368"/>
            <a:ext cx="116695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-68653" y="3324813"/>
            <a:ext cx="8238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Oral exam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438482" y="3921388"/>
            <a:ext cx="801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Obj</a:t>
            </a:r>
            <a:r>
              <a:rPr lang="en-US" sz="1200" dirty="0" smtClean="0"/>
              <a:t> 2 trial</a:t>
            </a:r>
            <a:endParaRPr lang="en-US" sz="1200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495630" y="4202840"/>
            <a:ext cx="67132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123181" y="3798716"/>
            <a:ext cx="911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Obj</a:t>
            </a:r>
            <a:r>
              <a:rPr lang="en-US" sz="1200" dirty="0" smtClean="0"/>
              <a:t> 2 experiment</a:t>
            </a:r>
            <a:endParaRPr lang="en-US" sz="1200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1258270" y="4210151"/>
            <a:ext cx="49216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105351" y="3959369"/>
            <a:ext cx="697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Analysis</a:t>
            </a:r>
            <a:endParaRPr lang="en-US" sz="1200" dirty="0"/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1902831" y="4198387"/>
            <a:ext cx="1334894" cy="1176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623971" y="4423094"/>
            <a:ext cx="13313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Obj</a:t>
            </a:r>
            <a:r>
              <a:rPr lang="en-US" sz="1200" dirty="0" smtClean="0"/>
              <a:t> 3 conditioning</a:t>
            </a:r>
            <a:endParaRPr lang="en-US" sz="1200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750431" y="4703273"/>
            <a:ext cx="117839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896823" y="4285790"/>
            <a:ext cx="226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spawn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3066110" y="4426274"/>
            <a:ext cx="10438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Obj</a:t>
            </a:r>
            <a:r>
              <a:rPr lang="en-US" sz="1200" dirty="0" smtClean="0"/>
              <a:t> 3 analysis</a:t>
            </a:r>
            <a:endParaRPr lang="en-US" sz="1200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3130567" y="4703273"/>
            <a:ext cx="135419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725020" y="4855673"/>
            <a:ext cx="1313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Write dissertation</a:t>
            </a:r>
            <a:endParaRPr lang="en-US" sz="1200" dirty="0"/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4816024" y="5132672"/>
            <a:ext cx="2403074" cy="429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152400" y="507100"/>
            <a:ext cx="723076" cy="369332"/>
          </a:xfrm>
          <a:prstGeom prst="rect">
            <a:avLst/>
          </a:prstGeom>
          <a:noFill/>
          <a:ln w="317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96982" y="576549"/>
            <a:ext cx="7173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= </a:t>
            </a:r>
            <a:r>
              <a:rPr lang="en-US" sz="1200" dirty="0" err="1" smtClean="0"/>
              <a:t>TAship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48927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Climate Change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Ocean acidification – concentration of CO</a:t>
            </a:r>
            <a:r>
              <a:rPr lang="en-US" baseline="-25000" dirty="0" smtClean="0"/>
              <a:t>2</a:t>
            </a:r>
            <a:r>
              <a:rPr lang="en-US" dirty="0" smtClean="0"/>
              <a:t> in the atmosphere is in equilibrium with seawater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What does this mean for ocean chemistry?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80692" y="2761259"/>
            <a:ext cx="94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(g)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80692" y="3472901"/>
            <a:ext cx="1782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(</a:t>
            </a:r>
            <a:r>
              <a:rPr lang="en-US" dirty="0" err="1" smtClean="0"/>
              <a:t>aq</a:t>
            </a:r>
            <a:r>
              <a:rPr lang="en-US" dirty="0" smtClean="0"/>
              <a:t>) + 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09202" y="3472901"/>
            <a:ext cx="875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CO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sp>
        <p:nvSpPr>
          <p:cNvPr id="7" name="TextBox 6"/>
          <p:cNvSpPr txBox="1"/>
          <p:nvPr/>
        </p:nvSpPr>
        <p:spPr>
          <a:xfrm>
            <a:off x="5091975" y="3507853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r>
              <a:rPr lang="en-US" baseline="30000" dirty="0" smtClean="0"/>
              <a:t>+</a:t>
            </a:r>
            <a:r>
              <a:rPr lang="en-US" dirty="0" smtClean="0"/>
              <a:t> + HCO</a:t>
            </a:r>
            <a:r>
              <a:rPr lang="en-US" baseline="-25000" dirty="0" smtClean="0"/>
              <a:t>3</a:t>
            </a:r>
            <a:r>
              <a:rPr lang="en-US" baseline="30000" dirty="0" smtClean="0"/>
              <a:t>-</a:t>
            </a:r>
            <a:endParaRPr lang="en-US" baseline="30000" dirty="0"/>
          </a:p>
        </p:txBody>
      </p:sp>
      <p:sp>
        <p:nvSpPr>
          <p:cNvPr id="8" name="TextBox 7"/>
          <p:cNvSpPr txBox="1"/>
          <p:nvPr/>
        </p:nvSpPr>
        <p:spPr>
          <a:xfrm>
            <a:off x="7311003" y="3507853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r>
              <a:rPr lang="en-US" baseline="30000" dirty="0" smtClean="0"/>
              <a:t>+</a:t>
            </a:r>
            <a:r>
              <a:rPr lang="en-US" dirty="0" smtClean="0"/>
              <a:t> + CO</a:t>
            </a:r>
            <a:r>
              <a:rPr lang="en-US" baseline="-25000" dirty="0" smtClean="0"/>
              <a:t>3</a:t>
            </a:r>
            <a:r>
              <a:rPr lang="en-US" baseline="30000" dirty="0" smtClean="0"/>
              <a:t>2-</a:t>
            </a:r>
            <a:endParaRPr lang="en-US" baseline="30000" dirty="0"/>
          </a:p>
        </p:txBody>
      </p:sp>
      <p:cxnSp>
        <p:nvCxnSpPr>
          <p:cNvPr id="10" name="Straight Arrow Connector 9"/>
          <p:cNvCxnSpPr>
            <a:stCxn id="4" idx="2"/>
          </p:cNvCxnSpPr>
          <p:nvPr/>
        </p:nvCxnSpPr>
        <p:spPr>
          <a:xfrm>
            <a:off x="1253970" y="3130591"/>
            <a:ext cx="4459" cy="469531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5" idx="3"/>
            <a:endCxn id="6" idx="1"/>
          </p:cNvCxnSpPr>
          <p:nvPr/>
        </p:nvCxnSpPr>
        <p:spPr>
          <a:xfrm>
            <a:off x="2563339" y="3657567"/>
            <a:ext cx="745863" cy="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264548" y="3669347"/>
            <a:ext cx="745863" cy="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530184" y="3681127"/>
            <a:ext cx="745863" cy="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Left Arrow 15"/>
          <p:cNvSpPr/>
          <p:nvPr/>
        </p:nvSpPr>
        <p:spPr>
          <a:xfrm>
            <a:off x="6187275" y="4136063"/>
            <a:ext cx="1398254" cy="31457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266393" y="3958741"/>
            <a:ext cx="22808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Equilibrium lies in this direction AND</a:t>
            </a:r>
          </a:p>
          <a:p>
            <a:r>
              <a:rPr lang="en-US" dirty="0" smtClean="0"/>
              <a:t>excess H</a:t>
            </a:r>
            <a:r>
              <a:rPr lang="en-US" baseline="30000" dirty="0" smtClean="0"/>
              <a:t>+</a:t>
            </a:r>
            <a:r>
              <a:rPr lang="en-US" dirty="0" smtClean="0"/>
              <a:t> interacts with CO</a:t>
            </a:r>
            <a:r>
              <a:rPr lang="en-US" baseline="-25000" dirty="0" smtClean="0"/>
              <a:t>3</a:t>
            </a:r>
            <a:r>
              <a:rPr lang="en-US" baseline="30000" dirty="0" smtClean="0"/>
              <a:t>2-</a:t>
            </a:r>
            <a:r>
              <a:rPr lang="en-US" dirty="0" smtClean="0"/>
              <a:t> in solution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97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Revised Timeline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2833" y="1598678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2011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93932" y="1598678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2012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50308" y="1598678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2013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1448" y="1968010"/>
            <a:ext cx="92689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17375E"/>
                </a:solidFill>
              </a:rPr>
              <a:t>S     O     N     D     </a:t>
            </a:r>
            <a:r>
              <a:rPr lang="en-US" sz="1600" dirty="0" smtClean="0">
                <a:solidFill>
                  <a:srgbClr val="77933C"/>
                </a:solidFill>
              </a:rPr>
              <a:t>J     F     M     A     M     J     J     A     S     O     N     D     </a:t>
            </a:r>
            <a:r>
              <a:rPr lang="en-US" sz="1600" dirty="0" smtClean="0">
                <a:solidFill>
                  <a:srgbClr val="953735"/>
                </a:solidFill>
              </a:rPr>
              <a:t>J     F     M     A     M     J     J     A</a:t>
            </a:r>
            <a:endParaRPr lang="en-US" sz="1600" dirty="0">
              <a:solidFill>
                <a:srgbClr val="953735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527" y="2337342"/>
            <a:ext cx="1121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 smtClean="0"/>
              <a:t>Adv</a:t>
            </a:r>
            <a:r>
              <a:rPr lang="en-US" sz="1200" i="1" dirty="0" smtClean="0"/>
              <a:t> Genetic Analysis</a:t>
            </a:r>
            <a:endParaRPr lang="en-US" sz="12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6250308" y="2306564"/>
            <a:ext cx="1334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Fish Oceanography</a:t>
            </a:r>
          </a:p>
          <a:p>
            <a:r>
              <a:rPr lang="en-US" sz="1200" i="1" dirty="0" smtClean="0"/>
              <a:t>Gene Regulation</a:t>
            </a:r>
            <a:endParaRPr lang="en-US" sz="12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2802978" y="2337342"/>
            <a:ext cx="916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Proteomics</a:t>
            </a:r>
            <a:endParaRPr lang="en-US" sz="12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4725020" y="2337342"/>
            <a:ext cx="12480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Applied Pop Gen</a:t>
            </a:r>
            <a:endParaRPr lang="en-US" sz="1200" i="1" dirty="0"/>
          </a:p>
        </p:txBody>
      </p:sp>
      <p:sp>
        <p:nvSpPr>
          <p:cNvPr id="12" name="Rectangle 11"/>
          <p:cNvSpPr/>
          <p:nvPr/>
        </p:nvSpPr>
        <p:spPr>
          <a:xfrm>
            <a:off x="0" y="1968010"/>
            <a:ext cx="1121191" cy="369332"/>
          </a:xfrm>
          <a:prstGeom prst="rect">
            <a:avLst/>
          </a:prstGeom>
          <a:noFill/>
          <a:ln w="317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655778" y="1983107"/>
            <a:ext cx="1121191" cy="369332"/>
          </a:xfrm>
          <a:prstGeom prst="rect">
            <a:avLst/>
          </a:prstGeom>
          <a:noFill/>
          <a:ln w="317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7315" y="3567486"/>
            <a:ext cx="10438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Obj</a:t>
            </a:r>
            <a:r>
              <a:rPr lang="en-US" sz="1200" dirty="0" smtClean="0"/>
              <a:t> 1 analysis</a:t>
            </a:r>
            <a:endParaRPr lang="en-US" sz="120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0" y="3867368"/>
            <a:ext cx="116695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-68653" y="3324813"/>
            <a:ext cx="8238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Oral exam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474803" y="3920258"/>
            <a:ext cx="801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Obj</a:t>
            </a:r>
            <a:r>
              <a:rPr lang="en-US" sz="1200" dirty="0" smtClean="0"/>
              <a:t> 2 trial</a:t>
            </a:r>
            <a:endParaRPr lang="en-US" sz="1200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612038" y="4201710"/>
            <a:ext cx="67132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324457" y="3797587"/>
            <a:ext cx="982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Obj</a:t>
            </a:r>
            <a:r>
              <a:rPr lang="en-US" sz="1200" dirty="0" smtClean="0"/>
              <a:t> 2 experiment</a:t>
            </a:r>
            <a:endParaRPr lang="en-US" sz="1200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2463199" y="4197257"/>
            <a:ext cx="49216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306627" y="3958239"/>
            <a:ext cx="697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Analysis</a:t>
            </a:r>
            <a:endParaRPr lang="en-US" sz="1200" dirty="0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3104107" y="4197257"/>
            <a:ext cx="1334894" cy="1176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634950" y="4416904"/>
            <a:ext cx="13313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Obj</a:t>
            </a:r>
            <a:r>
              <a:rPr lang="en-US" sz="1200" dirty="0" smtClean="0"/>
              <a:t> 3 conditioning</a:t>
            </a:r>
            <a:endParaRPr lang="en-US" sz="1200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2761410" y="4697083"/>
            <a:ext cx="117839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004254" y="4340314"/>
            <a:ext cx="226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spawn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4431760" y="4420084"/>
            <a:ext cx="10438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Obj</a:t>
            </a:r>
            <a:r>
              <a:rPr lang="en-US" sz="1200" dirty="0" smtClean="0"/>
              <a:t> 3 analysis</a:t>
            </a:r>
            <a:endParaRPr lang="en-US" sz="1200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4496217" y="4697083"/>
            <a:ext cx="135419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610410" y="4851374"/>
            <a:ext cx="1313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Write dissertation</a:t>
            </a:r>
            <a:endParaRPr lang="en-US" sz="1200" dirty="0"/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5701414" y="5128373"/>
            <a:ext cx="2403074" cy="429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52400" y="507100"/>
            <a:ext cx="723076" cy="369332"/>
          </a:xfrm>
          <a:prstGeom prst="rect">
            <a:avLst/>
          </a:prstGeom>
          <a:noFill/>
          <a:ln w="317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6982" y="576549"/>
            <a:ext cx="7173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= </a:t>
            </a:r>
            <a:r>
              <a:rPr lang="en-US" sz="1200" dirty="0" err="1" smtClean="0"/>
              <a:t>TAship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37221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421" y="-1132754"/>
            <a:ext cx="3524173" cy="2723176"/>
          </a:xfrm>
        </p:spPr>
        <p:txBody>
          <a:bodyPr/>
          <a:lstStyle/>
          <a:p>
            <a:r>
              <a:rPr lang="en-US" dirty="0" smtClean="0"/>
              <a:t>Climate Change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Excess H</a:t>
            </a:r>
            <a:r>
              <a:rPr lang="en-US" baseline="30000" dirty="0" smtClean="0"/>
              <a:t>+</a:t>
            </a:r>
            <a:r>
              <a:rPr lang="en-US" dirty="0" smtClean="0"/>
              <a:t> in the ocean will decrease pH</a:t>
            </a:r>
          </a:p>
          <a:p>
            <a:r>
              <a:rPr lang="en-US" dirty="0" smtClean="0"/>
              <a:t>More CO</a:t>
            </a:r>
            <a:r>
              <a:rPr lang="en-US" baseline="-25000" dirty="0" smtClean="0"/>
              <a:t>2</a:t>
            </a:r>
            <a:r>
              <a:rPr lang="en-US" dirty="0" smtClean="0"/>
              <a:t> will increase dissolved inorganic carbon</a:t>
            </a:r>
          </a:p>
          <a:p>
            <a:r>
              <a:rPr lang="en-US" dirty="0" smtClean="0"/>
              <a:t>Total alkalinity could change depending on biological changes – although not directly from CO</a:t>
            </a:r>
            <a:r>
              <a:rPr lang="en-US" baseline="-25000" dirty="0" smtClean="0"/>
              <a:t>2</a:t>
            </a:r>
          </a:p>
          <a:p>
            <a:r>
              <a:rPr lang="en-US" dirty="0" smtClean="0"/>
              <a:t>The saturation state of calcium carbonate will decrease</a:t>
            </a:r>
            <a:endParaRPr lang="en-US" dirty="0"/>
          </a:p>
        </p:txBody>
      </p:sp>
      <p:pic>
        <p:nvPicPr>
          <p:cNvPr id="5" name="Picture 4" descr="ICES J-1. Mar. Sci.-2008-Fabry-414-32.pd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80" y="0"/>
            <a:ext cx="3414613" cy="6858000"/>
          </a:xfrm>
          <a:prstGeom prst="rect">
            <a:avLst/>
          </a:prstGeom>
          <a:ln>
            <a:solidFill>
              <a:srgbClr val="B26314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006893" y="6550223"/>
            <a:ext cx="14476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>
                <a:solidFill>
                  <a:schemeClr val="accent4">
                    <a:lumMod val="75000"/>
                  </a:schemeClr>
                </a:solidFill>
              </a:rPr>
              <a:t>Fabry</a:t>
            </a:r>
            <a:r>
              <a:rPr lang="en-US" sz="1400" i="1" dirty="0" smtClean="0">
                <a:solidFill>
                  <a:schemeClr val="accent4">
                    <a:lumMod val="75000"/>
                  </a:schemeClr>
                </a:solidFill>
              </a:rPr>
              <a:t> et al. 2008</a:t>
            </a:r>
            <a:endParaRPr lang="en-US" sz="1400" i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351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Organism Response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Changes in extra- and intracellular pH</a:t>
            </a:r>
          </a:p>
          <a:p>
            <a:pPr lvl="1"/>
            <a:r>
              <a:rPr lang="en-US" dirty="0" smtClean="0"/>
              <a:t>Possibility of buffering with HCO</a:t>
            </a:r>
            <a:r>
              <a:rPr lang="en-US" baseline="-25000" dirty="0" smtClean="0"/>
              <a:t>3</a:t>
            </a:r>
            <a:r>
              <a:rPr lang="en-US" baseline="30000" dirty="0" smtClean="0"/>
              <a:t>-</a:t>
            </a:r>
          </a:p>
          <a:p>
            <a:r>
              <a:rPr lang="en-US" dirty="0" smtClean="0"/>
              <a:t>Membrane proteins  could correct H</a:t>
            </a:r>
            <a:r>
              <a:rPr lang="en-US" baseline="30000" dirty="0" smtClean="0"/>
              <a:t>+</a:t>
            </a:r>
            <a:r>
              <a:rPr lang="en-US" dirty="0" smtClean="0"/>
              <a:t> imbalance</a:t>
            </a:r>
          </a:p>
          <a:p>
            <a:r>
              <a:rPr lang="en-US" dirty="0" smtClean="0"/>
              <a:t>Shell dissolution common at all life stages</a:t>
            </a:r>
          </a:p>
          <a:p>
            <a:r>
              <a:rPr lang="en-US" dirty="0" smtClean="0"/>
              <a:t>Changes in gene and protein expression:</a:t>
            </a:r>
          </a:p>
          <a:p>
            <a:pPr lvl="1"/>
            <a:r>
              <a:rPr lang="en-US" dirty="0" smtClean="0"/>
              <a:t>Energy metabolism</a:t>
            </a:r>
          </a:p>
          <a:p>
            <a:pPr lvl="1"/>
            <a:r>
              <a:rPr lang="en-US" dirty="0" smtClean="0"/>
              <a:t>Molecular chaperones</a:t>
            </a:r>
          </a:p>
          <a:p>
            <a:pPr lvl="1"/>
            <a:r>
              <a:rPr lang="en-US" dirty="0" smtClean="0"/>
              <a:t>Respiration </a:t>
            </a:r>
          </a:p>
          <a:p>
            <a:pPr lvl="1"/>
            <a:r>
              <a:rPr lang="en-US" dirty="0" smtClean="0"/>
              <a:t>Ion transport</a:t>
            </a:r>
          </a:p>
          <a:p>
            <a:pPr lvl="1"/>
            <a:r>
              <a:rPr lang="en-US" dirty="0" smtClean="0"/>
              <a:t>Calcification </a:t>
            </a:r>
          </a:p>
          <a:p>
            <a:pPr lvl="1"/>
            <a:r>
              <a:rPr lang="en-US" dirty="0" smtClean="0"/>
              <a:t>Metabolism </a:t>
            </a:r>
          </a:p>
          <a:p>
            <a:pPr lvl="1"/>
            <a:r>
              <a:rPr lang="en-US" dirty="0" smtClean="0"/>
              <a:t>Development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988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Organism Response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 all life stages, attempts to maintain homeostasis under acidic conditions comes with energetic costs</a:t>
            </a:r>
          </a:p>
          <a:p>
            <a:r>
              <a:rPr lang="en-US" dirty="0" smtClean="0"/>
              <a:t>Exposure to secondary stressors after OA results in a decreased ability to cope</a:t>
            </a:r>
            <a:endParaRPr lang="en-US" dirty="0"/>
          </a:p>
        </p:txBody>
      </p:sp>
      <p:pic>
        <p:nvPicPr>
          <p:cNvPr id="4" name="Picture 3" descr="0311_water_pod_0.jpg 450×200 pixel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613" y="3921304"/>
            <a:ext cx="5588000" cy="2501900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29363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 1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To characterize how ocean acidification affects larval oyster growth, development, calcification, and physiology through controlled laboratory experiments with different levels of pCO</a:t>
            </a:r>
            <a:r>
              <a:rPr lang="en-US" baseline="-25000" dirty="0"/>
              <a:t>2</a:t>
            </a:r>
            <a:r>
              <a:rPr lang="en-US" dirty="0"/>
              <a:t>.</a:t>
            </a:r>
          </a:p>
        </p:txBody>
      </p:sp>
      <p:pic>
        <p:nvPicPr>
          <p:cNvPr id="6" name="Picture 5" descr="103A20110729.00004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40"/>
          <a:stretch/>
        </p:blipFill>
        <p:spPr>
          <a:xfrm>
            <a:off x="0" y="1"/>
            <a:ext cx="1058342" cy="823818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7" name="Picture 6" descr="103A3.14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66" t="15683" r="40443" b="65297"/>
          <a:stretch/>
        </p:blipFill>
        <p:spPr>
          <a:xfrm>
            <a:off x="886732" y="491142"/>
            <a:ext cx="1001138" cy="87131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42562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2010</TotalTime>
  <Words>2111</Words>
  <Application>Microsoft Macintosh PowerPoint</Application>
  <PresentationFormat>On-screen Show (4:3)</PresentationFormat>
  <Paragraphs>315</Paragraphs>
  <Slides>50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Executive</vt:lpstr>
      <vt:lpstr>General Exam</vt:lpstr>
      <vt:lpstr>The Physiological Effects of Ocean Acidification on Multiple Life History Stages of the Pacific Oyster, Crassostrea gigas</vt:lpstr>
      <vt:lpstr>Outline</vt:lpstr>
      <vt:lpstr>Objectives</vt:lpstr>
      <vt:lpstr>Climate Change</vt:lpstr>
      <vt:lpstr>Climate Change</vt:lpstr>
      <vt:lpstr>Organism Response</vt:lpstr>
      <vt:lpstr>Organism Response</vt:lpstr>
      <vt:lpstr>Objective 1</vt:lpstr>
      <vt:lpstr>OA System at FHL</vt:lpstr>
      <vt:lpstr>Methods</vt:lpstr>
      <vt:lpstr>Methods: Gene Expression</vt:lpstr>
      <vt:lpstr>Methods: Gene Expression</vt:lpstr>
      <vt:lpstr>Methods: Gene Expression</vt:lpstr>
      <vt:lpstr>Methods: Gene Expression</vt:lpstr>
      <vt:lpstr>Methods: Statistics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Significance</vt:lpstr>
      <vt:lpstr>Objective 2</vt:lpstr>
      <vt:lpstr>Methods</vt:lpstr>
      <vt:lpstr>Methods</vt:lpstr>
      <vt:lpstr>Methods</vt:lpstr>
      <vt:lpstr>Methods</vt:lpstr>
      <vt:lpstr>Methods</vt:lpstr>
      <vt:lpstr>Methods</vt:lpstr>
      <vt:lpstr>Methods: Statistics</vt:lpstr>
      <vt:lpstr>PowerPoint Presentation</vt:lpstr>
      <vt:lpstr>PowerPoint Presentation</vt:lpstr>
      <vt:lpstr>PowerPoint Presentation</vt:lpstr>
      <vt:lpstr>PowerPoint Presentation</vt:lpstr>
      <vt:lpstr>Significance</vt:lpstr>
      <vt:lpstr>Possible Problems</vt:lpstr>
      <vt:lpstr>Objective 3</vt:lpstr>
      <vt:lpstr>Methods</vt:lpstr>
      <vt:lpstr>Methods</vt:lpstr>
      <vt:lpstr>Methods</vt:lpstr>
      <vt:lpstr>Methods: Statisitics</vt:lpstr>
      <vt:lpstr>Significance</vt:lpstr>
      <vt:lpstr>Possible Problems</vt:lpstr>
      <vt:lpstr>Synthesis of Significance</vt:lpstr>
      <vt:lpstr>Timeline</vt:lpstr>
      <vt:lpstr>Revised Timeline</vt:lpstr>
    </vt:vector>
  </TitlesOfParts>
  <Company>National Marine Fisheries Services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General Exam</dc:title>
  <dc:creator>Emma Timmins-Schiffman</dc:creator>
  <cp:lastModifiedBy>Emma Timmins-Schiffman</cp:lastModifiedBy>
  <cp:revision>34</cp:revision>
  <dcterms:created xsi:type="dcterms:W3CDTF">2011-10-01T23:38:44Z</dcterms:created>
  <dcterms:modified xsi:type="dcterms:W3CDTF">2011-10-05T19:58:20Z</dcterms:modified>
</cp:coreProperties>
</file>